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diagrams/layout3.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colors3.xml" ContentType="application/vnd.openxmlformats-officedocument.drawingml.diagramColor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theme/themeOverride2.xml" ContentType="application/vnd.openxmlformats-officedocument.themeOverride+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tiff" ContentType="image/tiff"/>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0" r:id="rId1"/>
  </p:sldMasterIdLst>
  <p:notesMasterIdLst>
    <p:notesMasterId r:id="rId30"/>
  </p:notesMasterIdLst>
  <p:handoutMasterIdLst>
    <p:handoutMasterId r:id="rId31"/>
  </p:handoutMasterIdLst>
  <p:sldIdLst>
    <p:sldId id="292" r:id="rId2"/>
    <p:sldId id="331" r:id="rId3"/>
    <p:sldId id="323" r:id="rId4"/>
    <p:sldId id="324" r:id="rId5"/>
    <p:sldId id="325" r:id="rId6"/>
    <p:sldId id="326" r:id="rId7"/>
    <p:sldId id="327" r:id="rId8"/>
    <p:sldId id="328" r:id="rId9"/>
    <p:sldId id="329" r:id="rId10"/>
    <p:sldId id="332" r:id="rId11"/>
    <p:sldId id="330" r:id="rId12"/>
    <p:sldId id="304" r:id="rId13"/>
    <p:sldId id="322" r:id="rId14"/>
    <p:sldId id="315" r:id="rId15"/>
    <p:sldId id="316" r:id="rId16"/>
    <p:sldId id="321" r:id="rId17"/>
    <p:sldId id="320" r:id="rId18"/>
    <p:sldId id="317" r:id="rId19"/>
    <p:sldId id="318" r:id="rId20"/>
    <p:sldId id="300" r:id="rId21"/>
    <p:sldId id="309" r:id="rId22"/>
    <p:sldId id="307" r:id="rId23"/>
    <p:sldId id="299" r:id="rId24"/>
    <p:sldId id="310" r:id="rId25"/>
    <p:sldId id="333" r:id="rId26"/>
    <p:sldId id="334" r:id="rId27"/>
    <p:sldId id="319" r:id="rId28"/>
    <p:sldId id="271" r:id="rId29"/>
  </p:sldIdLst>
  <p:sldSz cx="9144000" cy="6858000" type="screen4x3"/>
  <p:notesSz cx="6858000" cy="9144000"/>
  <p:embeddedFontLst>
    <p:embeddedFont>
      <p:font typeface="Segoe Light" pitchFamily="34" charset="0"/>
      <p:regular r:id="rId32"/>
      <p:italic r:id="rId33"/>
    </p:embeddedFont>
    <p:embeddedFont>
      <p:font typeface="Segoe" pitchFamily="34" charset="0"/>
      <p:regular r:id="rId34"/>
      <p:bold r:id="rId35"/>
      <p:italic r:id="rId36"/>
      <p:boldItalic r:id="rId37"/>
    </p:embeddedFont>
    <p:embeddedFont>
      <p:font typeface="Calibri" pitchFamily="34" charset="0"/>
      <p:regular r:id="rId38"/>
      <p:bold r:id="rId39"/>
      <p:italic r:id="rId40"/>
      <p:boldItalic r:id="rId41"/>
    </p:embeddedFont>
    <p:embeddedFont>
      <p:font typeface="Consolas" pitchFamily="49" charset="0"/>
      <p:regular r:id="rId42"/>
      <p:bold r:id="rId43"/>
      <p:italic r:id="rId44"/>
      <p:boldItalic r:id="rId45"/>
    </p:embeddedFont>
  </p:embeddedFontLst>
  <p:defaultTextStyle>
    <a:defPPr>
      <a:defRPr lang="en-US"/>
    </a:defPPr>
    <a:lvl1pPr marL="0" algn="l" defTabSz="914327" rtl="0" eaLnBrk="1" latinLnBrk="0" hangingPunct="1">
      <a:defRPr sz="1800" kern="1200">
        <a:solidFill>
          <a:schemeClr val="tx1"/>
        </a:solidFill>
        <a:latin typeface="+mn-lt"/>
        <a:ea typeface="+mn-ea"/>
        <a:cs typeface="+mn-cs"/>
      </a:defRPr>
    </a:lvl1pPr>
    <a:lvl2pPr marL="457163" algn="l" defTabSz="914327" rtl="0" eaLnBrk="1" latinLnBrk="0" hangingPunct="1">
      <a:defRPr sz="1800" kern="1200">
        <a:solidFill>
          <a:schemeClr val="tx1"/>
        </a:solidFill>
        <a:latin typeface="+mn-lt"/>
        <a:ea typeface="+mn-ea"/>
        <a:cs typeface="+mn-cs"/>
      </a:defRPr>
    </a:lvl2pPr>
    <a:lvl3pPr marL="914327" algn="l" defTabSz="914327" rtl="0" eaLnBrk="1" latinLnBrk="0" hangingPunct="1">
      <a:defRPr sz="1800" kern="1200">
        <a:solidFill>
          <a:schemeClr val="tx1"/>
        </a:solidFill>
        <a:latin typeface="+mn-lt"/>
        <a:ea typeface="+mn-ea"/>
        <a:cs typeface="+mn-cs"/>
      </a:defRPr>
    </a:lvl3pPr>
    <a:lvl4pPr marL="1371490" algn="l" defTabSz="914327" rtl="0" eaLnBrk="1" latinLnBrk="0" hangingPunct="1">
      <a:defRPr sz="1800" kern="1200">
        <a:solidFill>
          <a:schemeClr val="tx1"/>
        </a:solidFill>
        <a:latin typeface="+mn-lt"/>
        <a:ea typeface="+mn-ea"/>
        <a:cs typeface="+mn-cs"/>
      </a:defRPr>
    </a:lvl4pPr>
    <a:lvl5pPr marL="1828654" algn="l" defTabSz="914327" rtl="0" eaLnBrk="1" latinLnBrk="0" hangingPunct="1">
      <a:defRPr sz="1800" kern="1200">
        <a:solidFill>
          <a:schemeClr val="tx1"/>
        </a:solidFill>
        <a:latin typeface="+mn-lt"/>
        <a:ea typeface="+mn-ea"/>
        <a:cs typeface="+mn-cs"/>
      </a:defRPr>
    </a:lvl5pPr>
    <a:lvl6pPr marL="2285818" algn="l" defTabSz="914327" rtl="0" eaLnBrk="1" latinLnBrk="0" hangingPunct="1">
      <a:defRPr sz="1800" kern="1200">
        <a:solidFill>
          <a:schemeClr val="tx1"/>
        </a:solidFill>
        <a:latin typeface="+mn-lt"/>
        <a:ea typeface="+mn-ea"/>
        <a:cs typeface="+mn-cs"/>
      </a:defRPr>
    </a:lvl6pPr>
    <a:lvl7pPr marL="2742980" algn="l" defTabSz="914327" rtl="0" eaLnBrk="1" latinLnBrk="0" hangingPunct="1">
      <a:defRPr sz="1800" kern="1200">
        <a:solidFill>
          <a:schemeClr val="tx1"/>
        </a:solidFill>
        <a:latin typeface="+mn-lt"/>
        <a:ea typeface="+mn-ea"/>
        <a:cs typeface="+mn-cs"/>
      </a:defRPr>
    </a:lvl7pPr>
    <a:lvl8pPr marL="3200144" algn="l" defTabSz="914327" rtl="0" eaLnBrk="1" latinLnBrk="0" hangingPunct="1">
      <a:defRPr sz="1800" kern="1200">
        <a:solidFill>
          <a:schemeClr val="tx1"/>
        </a:solidFill>
        <a:latin typeface="+mn-lt"/>
        <a:ea typeface="+mn-ea"/>
        <a:cs typeface="+mn-cs"/>
      </a:defRPr>
    </a:lvl8pPr>
    <a:lvl9pPr marL="3657308" algn="l" defTabSz="914327"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usiness User " initials="M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ECFB"/>
    <a:srgbClr val="F1C283"/>
    <a:srgbClr val="CE7E5A"/>
    <a:srgbClr val="CF6A3D"/>
    <a:srgbClr val="9C42E6"/>
    <a:srgbClr val="D1943B"/>
    <a:srgbClr val="F8F57B"/>
    <a:srgbClr val="D5B953"/>
    <a:srgbClr val="B87DF3"/>
    <a:srgbClr val="F4A234"/>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8639" autoAdjust="0"/>
    <p:restoredTop sz="81633" autoAdjust="0"/>
  </p:normalViewPr>
  <p:slideViewPr>
    <p:cSldViewPr snapToGrid="0">
      <p:cViewPr>
        <p:scale>
          <a:sx n="70" d="100"/>
          <a:sy n="70" d="100"/>
        </p:scale>
        <p:origin x="-1506" y="-930"/>
      </p:cViewPr>
      <p:guideLst>
        <p:guide orient="horz" pos="123"/>
        <p:guide orient="horz" pos="401"/>
        <p:guide orient="horz" pos="1490"/>
        <p:guide orient="horz" pos="4228"/>
        <p:guide orient="horz" pos="758"/>
        <p:guide orient="horz" pos="3781"/>
        <p:guide orient="horz" pos="2161"/>
        <p:guide pos="2758"/>
        <p:guide pos="125"/>
        <p:guide pos="227"/>
        <p:guide pos="5650"/>
        <p:guide pos="2996"/>
        <p:guide pos="5528"/>
        <p:guide pos="5399"/>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88" d="100"/>
          <a:sy n="88" d="100"/>
        </p:scale>
        <p:origin x="-3179" y="-8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2E9093-D148-4C9B-A71E-4033A3C5B550}" type="doc">
      <dgm:prSet loTypeId="urn:microsoft.com/office/officeart/2005/8/layout/lProcess3" loCatId="process" qsTypeId="urn:microsoft.com/office/officeart/2005/8/quickstyle/simple1" qsCatId="simple" csTypeId="urn:microsoft.com/office/officeart/2005/8/colors/accent6_3" csCatId="accent6"/>
      <dgm:spPr/>
      <dgm:t>
        <a:bodyPr/>
        <a:lstStyle/>
        <a:p>
          <a:endParaRPr lang="en-US"/>
        </a:p>
      </dgm:t>
    </dgm:pt>
    <dgm:pt modelId="{1552811E-B357-4878-8B09-A7CDDD00FF3B}">
      <dgm:prSet/>
      <dgm:spPr/>
      <dgm:t>
        <a:bodyPr/>
        <a:lstStyle/>
        <a:p>
          <a:pPr rtl="0"/>
          <a:r>
            <a:rPr lang="en-US" b="1" dirty="0" smtClean="0"/>
            <a:t>Unified approach to UI, Documents, and Media</a:t>
          </a:r>
          <a:endParaRPr lang="en-US" dirty="0"/>
        </a:p>
      </dgm:t>
    </dgm:pt>
    <dgm:pt modelId="{EC5125C7-7636-4AB5-9E98-B6BC96765CFE}" type="parTrans" cxnId="{3303E1F8-182B-444E-B1B7-9B32D016B194}">
      <dgm:prSet/>
      <dgm:spPr/>
      <dgm:t>
        <a:bodyPr/>
        <a:lstStyle/>
        <a:p>
          <a:endParaRPr lang="en-US"/>
        </a:p>
      </dgm:t>
    </dgm:pt>
    <dgm:pt modelId="{8BD0DC35-57DC-4F85-94D5-C3175DE4EB06}" type="sibTrans" cxnId="{3303E1F8-182B-444E-B1B7-9B32D016B194}">
      <dgm:prSet/>
      <dgm:spPr/>
      <dgm:t>
        <a:bodyPr/>
        <a:lstStyle/>
        <a:p>
          <a:endParaRPr lang="en-US"/>
        </a:p>
      </dgm:t>
    </dgm:pt>
    <dgm:pt modelId="{C1AD766E-BBAF-4039-92BC-7B3FE42ACD98}">
      <dgm:prSet/>
      <dgm:spPr/>
      <dgm:t>
        <a:bodyPr/>
        <a:lstStyle/>
        <a:p>
          <a:pPr rtl="0"/>
          <a:r>
            <a:rPr lang="en-US" dirty="0" smtClean="0"/>
            <a:t>Integration as part of development and experience</a:t>
          </a:r>
          <a:endParaRPr lang="en-US" dirty="0"/>
        </a:p>
      </dgm:t>
    </dgm:pt>
    <dgm:pt modelId="{8EDABC68-F43D-4182-8B28-DA9012FAA75E}" type="parTrans" cxnId="{45047CE5-29C4-4BAE-9A44-C79042C1C276}">
      <dgm:prSet/>
      <dgm:spPr/>
      <dgm:t>
        <a:bodyPr/>
        <a:lstStyle/>
        <a:p>
          <a:endParaRPr lang="en-US"/>
        </a:p>
      </dgm:t>
    </dgm:pt>
    <dgm:pt modelId="{B3AD516D-0821-4794-81D3-C3EFFD30D041}" type="sibTrans" cxnId="{45047CE5-29C4-4BAE-9A44-C79042C1C276}">
      <dgm:prSet/>
      <dgm:spPr/>
      <dgm:t>
        <a:bodyPr/>
        <a:lstStyle/>
        <a:p>
          <a:endParaRPr lang="en-US"/>
        </a:p>
      </dgm:t>
    </dgm:pt>
    <dgm:pt modelId="{44490ABA-F85D-454A-9182-EF1CD059C18A}">
      <dgm:prSet/>
      <dgm:spPr/>
      <dgm:t>
        <a:bodyPr/>
        <a:lstStyle/>
        <a:p>
          <a:pPr rtl="0"/>
          <a:r>
            <a:rPr lang="en-US" b="1" dirty="0" smtClean="0"/>
            <a:t>Integrated, vector-based composition engine</a:t>
          </a:r>
          <a:endParaRPr lang="en-US" dirty="0"/>
        </a:p>
      </dgm:t>
    </dgm:pt>
    <dgm:pt modelId="{4ABFC41D-1E33-4DEF-9292-89D9616428DE}" type="parTrans" cxnId="{3E6ACF4E-E7AA-4675-B783-73656BDF5E5E}">
      <dgm:prSet/>
      <dgm:spPr/>
      <dgm:t>
        <a:bodyPr/>
        <a:lstStyle/>
        <a:p>
          <a:endParaRPr lang="en-US"/>
        </a:p>
      </dgm:t>
    </dgm:pt>
    <dgm:pt modelId="{8DE740F3-2AB4-4708-B2C1-B36D4F1E5EE3}" type="sibTrans" cxnId="{3E6ACF4E-E7AA-4675-B783-73656BDF5E5E}">
      <dgm:prSet/>
      <dgm:spPr/>
      <dgm:t>
        <a:bodyPr/>
        <a:lstStyle/>
        <a:p>
          <a:endParaRPr lang="en-US"/>
        </a:p>
      </dgm:t>
    </dgm:pt>
    <dgm:pt modelId="{A576840B-FFC7-4A92-AE66-DE6A07AA7EE4}">
      <dgm:prSet/>
      <dgm:spPr/>
      <dgm:t>
        <a:bodyPr/>
        <a:lstStyle/>
        <a:p>
          <a:pPr rtl="0"/>
          <a:r>
            <a:rPr lang="en-US" dirty="0" smtClean="0"/>
            <a:t>Utilizing the power of the PC throughout the graphics stack</a:t>
          </a:r>
          <a:endParaRPr lang="en-US" dirty="0"/>
        </a:p>
      </dgm:t>
    </dgm:pt>
    <dgm:pt modelId="{34D23FF2-F074-48B8-8261-AFF06DB971DC}" type="parTrans" cxnId="{75BA1EAF-297B-45AC-BFBB-2BEDA8885FDD}">
      <dgm:prSet/>
      <dgm:spPr/>
      <dgm:t>
        <a:bodyPr/>
        <a:lstStyle/>
        <a:p>
          <a:endParaRPr lang="en-US"/>
        </a:p>
      </dgm:t>
    </dgm:pt>
    <dgm:pt modelId="{F736C724-57EF-4B7F-BD80-F8ADDDE490C1}" type="sibTrans" cxnId="{75BA1EAF-297B-45AC-BFBB-2BEDA8885FDD}">
      <dgm:prSet/>
      <dgm:spPr/>
      <dgm:t>
        <a:bodyPr/>
        <a:lstStyle/>
        <a:p>
          <a:endParaRPr lang="en-US"/>
        </a:p>
      </dgm:t>
    </dgm:pt>
    <dgm:pt modelId="{A51E4AED-5D90-405A-B043-EA41FC5CAA07}">
      <dgm:prSet/>
      <dgm:spPr/>
      <dgm:t>
        <a:bodyPr/>
        <a:lstStyle/>
        <a:p>
          <a:pPr rtl="0"/>
          <a:r>
            <a:rPr lang="en-US" b="1" dirty="0" smtClean="0"/>
            <a:t>Declarative programming</a:t>
          </a:r>
          <a:endParaRPr lang="en-US" dirty="0"/>
        </a:p>
      </dgm:t>
    </dgm:pt>
    <dgm:pt modelId="{A297420E-29F8-411B-A6BF-80A509CEFB80}" type="parTrans" cxnId="{ADA9A36C-38A3-4D60-8A73-EEDD500B43B1}">
      <dgm:prSet/>
      <dgm:spPr/>
      <dgm:t>
        <a:bodyPr/>
        <a:lstStyle/>
        <a:p>
          <a:endParaRPr lang="en-US"/>
        </a:p>
      </dgm:t>
    </dgm:pt>
    <dgm:pt modelId="{53FFC030-4F6C-453B-B8FA-8D0196DC94E6}" type="sibTrans" cxnId="{ADA9A36C-38A3-4D60-8A73-EEDD500B43B1}">
      <dgm:prSet/>
      <dgm:spPr/>
      <dgm:t>
        <a:bodyPr/>
        <a:lstStyle/>
        <a:p>
          <a:endParaRPr lang="en-US"/>
        </a:p>
      </dgm:t>
    </dgm:pt>
    <dgm:pt modelId="{EA27EFF6-DAB4-4B0E-AB3F-B0B906D1D439}">
      <dgm:prSet/>
      <dgm:spPr/>
      <dgm:t>
        <a:bodyPr/>
        <a:lstStyle/>
        <a:p>
          <a:pPr rtl="0"/>
          <a:r>
            <a:rPr lang="en-US" dirty="0" smtClean="0"/>
            <a:t>Bringing designers directly into application development</a:t>
          </a:r>
          <a:endParaRPr lang="en-US" dirty="0"/>
        </a:p>
      </dgm:t>
    </dgm:pt>
    <dgm:pt modelId="{C315857F-B11E-4412-86F1-627B3BFE27A0}" type="parTrans" cxnId="{5305F1C9-82C9-451F-A393-78F8AE0962C5}">
      <dgm:prSet/>
      <dgm:spPr/>
      <dgm:t>
        <a:bodyPr/>
        <a:lstStyle/>
        <a:p>
          <a:endParaRPr lang="en-US"/>
        </a:p>
      </dgm:t>
    </dgm:pt>
    <dgm:pt modelId="{5F8BEC63-5F07-4BBB-A559-8DAEA6729F4E}" type="sibTrans" cxnId="{5305F1C9-82C9-451F-A393-78F8AE0962C5}">
      <dgm:prSet/>
      <dgm:spPr/>
      <dgm:t>
        <a:bodyPr/>
        <a:lstStyle/>
        <a:p>
          <a:endParaRPr lang="en-US"/>
        </a:p>
      </dgm:t>
    </dgm:pt>
    <dgm:pt modelId="{ADFA89A8-D3F6-48AC-A021-83DD790FE7EB}">
      <dgm:prSet/>
      <dgm:spPr/>
      <dgm:t>
        <a:bodyPr/>
        <a:lstStyle/>
        <a:p>
          <a:pPr rtl="0"/>
          <a:r>
            <a:rPr lang="en-US" b="1" dirty="0" smtClean="0"/>
            <a:t>Ease of deployment</a:t>
          </a:r>
          <a:endParaRPr lang="en-US" dirty="0"/>
        </a:p>
      </dgm:t>
    </dgm:pt>
    <dgm:pt modelId="{A2B22089-6D2A-475F-B362-2778C39904D7}" type="parTrans" cxnId="{6C763111-AF5E-41A1-814F-58DC23AFF5AE}">
      <dgm:prSet/>
      <dgm:spPr/>
      <dgm:t>
        <a:bodyPr/>
        <a:lstStyle/>
        <a:p>
          <a:endParaRPr lang="en-US"/>
        </a:p>
      </dgm:t>
    </dgm:pt>
    <dgm:pt modelId="{C577E261-F9D5-4E93-BA8F-EC41959FA08B}" type="sibTrans" cxnId="{6C763111-AF5E-41A1-814F-58DC23AFF5AE}">
      <dgm:prSet/>
      <dgm:spPr/>
      <dgm:t>
        <a:bodyPr/>
        <a:lstStyle/>
        <a:p>
          <a:endParaRPr lang="en-US"/>
        </a:p>
      </dgm:t>
    </dgm:pt>
    <dgm:pt modelId="{A8A43413-1EEA-42B3-9401-97176E51575A}">
      <dgm:prSet/>
      <dgm:spPr/>
      <dgm:t>
        <a:bodyPr/>
        <a:lstStyle/>
        <a:p>
          <a:pPr rtl="0"/>
          <a:r>
            <a:rPr lang="en-US" dirty="0" smtClean="0"/>
            <a:t>Allowing administrators to deploy and manage applications securely</a:t>
          </a:r>
          <a:endParaRPr lang="en-US" dirty="0"/>
        </a:p>
      </dgm:t>
    </dgm:pt>
    <dgm:pt modelId="{8F4521AF-4716-4025-887D-E5BBC93B1E75}" type="parTrans" cxnId="{CE5DF6A9-4176-43E1-A794-F09F7E0F0159}">
      <dgm:prSet/>
      <dgm:spPr/>
      <dgm:t>
        <a:bodyPr/>
        <a:lstStyle/>
        <a:p>
          <a:endParaRPr lang="en-US"/>
        </a:p>
      </dgm:t>
    </dgm:pt>
    <dgm:pt modelId="{662BE7BB-7F1D-4A55-8F39-153462299985}" type="sibTrans" cxnId="{CE5DF6A9-4176-43E1-A794-F09F7E0F0159}">
      <dgm:prSet/>
      <dgm:spPr/>
      <dgm:t>
        <a:bodyPr/>
        <a:lstStyle/>
        <a:p>
          <a:endParaRPr lang="en-US"/>
        </a:p>
      </dgm:t>
    </dgm:pt>
    <dgm:pt modelId="{18A8E60D-33B1-4EC9-B654-816D28C27104}" type="pres">
      <dgm:prSet presAssocID="{F12E9093-D148-4C9B-A71E-4033A3C5B550}" presName="Name0" presStyleCnt="0">
        <dgm:presLayoutVars>
          <dgm:chPref val="3"/>
          <dgm:dir/>
          <dgm:animLvl val="lvl"/>
          <dgm:resizeHandles/>
        </dgm:presLayoutVars>
      </dgm:prSet>
      <dgm:spPr/>
      <dgm:t>
        <a:bodyPr/>
        <a:lstStyle/>
        <a:p>
          <a:endParaRPr lang="en-US"/>
        </a:p>
      </dgm:t>
    </dgm:pt>
    <dgm:pt modelId="{AD345E4F-11E6-4160-971B-C9CB0F03A9D1}" type="pres">
      <dgm:prSet presAssocID="{1552811E-B357-4878-8B09-A7CDDD00FF3B}" presName="horFlow" presStyleCnt="0"/>
      <dgm:spPr/>
      <dgm:t>
        <a:bodyPr/>
        <a:lstStyle/>
        <a:p>
          <a:endParaRPr lang="en-US"/>
        </a:p>
      </dgm:t>
    </dgm:pt>
    <dgm:pt modelId="{74846C11-3C7E-42CE-9704-DA9B1435CDA3}" type="pres">
      <dgm:prSet presAssocID="{1552811E-B357-4878-8B09-A7CDDD00FF3B}" presName="bigChev" presStyleLbl="node1" presStyleIdx="0" presStyleCnt="4"/>
      <dgm:spPr/>
      <dgm:t>
        <a:bodyPr/>
        <a:lstStyle/>
        <a:p>
          <a:endParaRPr lang="en-US"/>
        </a:p>
      </dgm:t>
    </dgm:pt>
    <dgm:pt modelId="{7DCBB513-C678-46CB-911F-56DBA4CFA14F}" type="pres">
      <dgm:prSet presAssocID="{8EDABC68-F43D-4182-8B28-DA9012FAA75E}" presName="parTrans" presStyleCnt="0"/>
      <dgm:spPr/>
      <dgm:t>
        <a:bodyPr/>
        <a:lstStyle/>
        <a:p>
          <a:endParaRPr lang="en-US"/>
        </a:p>
      </dgm:t>
    </dgm:pt>
    <dgm:pt modelId="{36163976-D625-443D-8CC6-64BD3413A681}" type="pres">
      <dgm:prSet presAssocID="{C1AD766E-BBAF-4039-92BC-7B3FE42ACD98}" presName="node" presStyleLbl="alignAccFollowNode1" presStyleIdx="0" presStyleCnt="4">
        <dgm:presLayoutVars>
          <dgm:bulletEnabled val="1"/>
        </dgm:presLayoutVars>
      </dgm:prSet>
      <dgm:spPr/>
      <dgm:t>
        <a:bodyPr/>
        <a:lstStyle/>
        <a:p>
          <a:endParaRPr lang="en-US"/>
        </a:p>
      </dgm:t>
    </dgm:pt>
    <dgm:pt modelId="{9B8EABC5-26ED-467B-8C58-62AE57BE8D5E}" type="pres">
      <dgm:prSet presAssocID="{1552811E-B357-4878-8B09-A7CDDD00FF3B}" presName="vSp" presStyleCnt="0"/>
      <dgm:spPr/>
      <dgm:t>
        <a:bodyPr/>
        <a:lstStyle/>
        <a:p>
          <a:endParaRPr lang="en-US"/>
        </a:p>
      </dgm:t>
    </dgm:pt>
    <dgm:pt modelId="{9743C722-F0A4-4545-BD4C-4A9705CF687A}" type="pres">
      <dgm:prSet presAssocID="{44490ABA-F85D-454A-9182-EF1CD059C18A}" presName="horFlow" presStyleCnt="0"/>
      <dgm:spPr/>
      <dgm:t>
        <a:bodyPr/>
        <a:lstStyle/>
        <a:p>
          <a:endParaRPr lang="en-US"/>
        </a:p>
      </dgm:t>
    </dgm:pt>
    <dgm:pt modelId="{C3AA35B7-8C6A-4806-BF81-3D32D20218DE}" type="pres">
      <dgm:prSet presAssocID="{44490ABA-F85D-454A-9182-EF1CD059C18A}" presName="bigChev" presStyleLbl="node1" presStyleIdx="1" presStyleCnt="4"/>
      <dgm:spPr/>
      <dgm:t>
        <a:bodyPr/>
        <a:lstStyle/>
        <a:p>
          <a:endParaRPr lang="en-US"/>
        </a:p>
      </dgm:t>
    </dgm:pt>
    <dgm:pt modelId="{6484F902-5673-47F9-87A0-9D01879EE84D}" type="pres">
      <dgm:prSet presAssocID="{34D23FF2-F074-48B8-8261-AFF06DB971DC}" presName="parTrans" presStyleCnt="0"/>
      <dgm:spPr/>
      <dgm:t>
        <a:bodyPr/>
        <a:lstStyle/>
        <a:p>
          <a:endParaRPr lang="en-US"/>
        </a:p>
      </dgm:t>
    </dgm:pt>
    <dgm:pt modelId="{2FFDE3CE-6EF8-4B2F-AB69-7BF4066602C1}" type="pres">
      <dgm:prSet presAssocID="{A576840B-FFC7-4A92-AE66-DE6A07AA7EE4}" presName="node" presStyleLbl="alignAccFollowNode1" presStyleIdx="1" presStyleCnt="4">
        <dgm:presLayoutVars>
          <dgm:bulletEnabled val="1"/>
        </dgm:presLayoutVars>
      </dgm:prSet>
      <dgm:spPr/>
      <dgm:t>
        <a:bodyPr/>
        <a:lstStyle/>
        <a:p>
          <a:endParaRPr lang="en-US"/>
        </a:p>
      </dgm:t>
    </dgm:pt>
    <dgm:pt modelId="{6318549A-1846-422C-9DFD-589CFD63A0D9}" type="pres">
      <dgm:prSet presAssocID="{44490ABA-F85D-454A-9182-EF1CD059C18A}" presName="vSp" presStyleCnt="0"/>
      <dgm:spPr/>
      <dgm:t>
        <a:bodyPr/>
        <a:lstStyle/>
        <a:p>
          <a:endParaRPr lang="en-US"/>
        </a:p>
      </dgm:t>
    </dgm:pt>
    <dgm:pt modelId="{C5937A23-DFD3-4F42-88CD-21B519402636}" type="pres">
      <dgm:prSet presAssocID="{A51E4AED-5D90-405A-B043-EA41FC5CAA07}" presName="horFlow" presStyleCnt="0"/>
      <dgm:spPr/>
      <dgm:t>
        <a:bodyPr/>
        <a:lstStyle/>
        <a:p>
          <a:endParaRPr lang="en-US"/>
        </a:p>
      </dgm:t>
    </dgm:pt>
    <dgm:pt modelId="{36ECDB9D-A6F9-4F21-9AB9-6A5FC12835C1}" type="pres">
      <dgm:prSet presAssocID="{A51E4AED-5D90-405A-B043-EA41FC5CAA07}" presName="bigChev" presStyleLbl="node1" presStyleIdx="2" presStyleCnt="4"/>
      <dgm:spPr/>
      <dgm:t>
        <a:bodyPr/>
        <a:lstStyle/>
        <a:p>
          <a:endParaRPr lang="en-US"/>
        </a:p>
      </dgm:t>
    </dgm:pt>
    <dgm:pt modelId="{4D6EFA34-49A5-4C11-9C7A-65A558467A8E}" type="pres">
      <dgm:prSet presAssocID="{C315857F-B11E-4412-86F1-627B3BFE27A0}" presName="parTrans" presStyleCnt="0"/>
      <dgm:spPr/>
      <dgm:t>
        <a:bodyPr/>
        <a:lstStyle/>
        <a:p>
          <a:endParaRPr lang="en-US"/>
        </a:p>
      </dgm:t>
    </dgm:pt>
    <dgm:pt modelId="{F72C1026-3EBC-4885-8B19-67D3035A88CB}" type="pres">
      <dgm:prSet presAssocID="{EA27EFF6-DAB4-4B0E-AB3F-B0B906D1D439}" presName="node" presStyleLbl="alignAccFollowNode1" presStyleIdx="2" presStyleCnt="4">
        <dgm:presLayoutVars>
          <dgm:bulletEnabled val="1"/>
        </dgm:presLayoutVars>
      </dgm:prSet>
      <dgm:spPr/>
      <dgm:t>
        <a:bodyPr/>
        <a:lstStyle/>
        <a:p>
          <a:endParaRPr lang="en-US"/>
        </a:p>
      </dgm:t>
    </dgm:pt>
    <dgm:pt modelId="{E307BB5A-22F3-4F52-AFDF-1887E0919E86}" type="pres">
      <dgm:prSet presAssocID="{A51E4AED-5D90-405A-B043-EA41FC5CAA07}" presName="vSp" presStyleCnt="0"/>
      <dgm:spPr/>
      <dgm:t>
        <a:bodyPr/>
        <a:lstStyle/>
        <a:p>
          <a:endParaRPr lang="en-US"/>
        </a:p>
      </dgm:t>
    </dgm:pt>
    <dgm:pt modelId="{15A2B6EF-7787-4E95-B6E3-E662FBAC3450}" type="pres">
      <dgm:prSet presAssocID="{ADFA89A8-D3F6-48AC-A021-83DD790FE7EB}" presName="horFlow" presStyleCnt="0"/>
      <dgm:spPr/>
      <dgm:t>
        <a:bodyPr/>
        <a:lstStyle/>
        <a:p>
          <a:endParaRPr lang="en-US"/>
        </a:p>
      </dgm:t>
    </dgm:pt>
    <dgm:pt modelId="{F3C84E4F-1997-4823-B149-36B30ECA4340}" type="pres">
      <dgm:prSet presAssocID="{ADFA89A8-D3F6-48AC-A021-83DD790FE7EB}" presName="bigChev" presStyleLbl="node1" presStyleIdx="3" presStyleCnt="4"/>
      <dgm:spPr/>
      <dgm:t>
        <a:bodyPr/>
        <a:lstStyle/>
        <a:p>
          <a:endParaRPr lang="en-US"/>
        </a:p>
      </dgm:t>
    </dgm:pt>
    <dgm:pt modelId="{7BAF7F3A-0B7A-4557-9068-07F9A4A935D9}" type="pres">
      <dgm:prSet presAssocID="{8F4521AF-4716-4025-887D-E5BBC93B1E75}" presName="parTrans" presStyleCnt="0"/>
      <dgm:spPr/>
      <dgm:t>
        <a:bodyPr/>
        <a:lstStyle/>
        <a:p>
          <a:endParaRPr lang="en-US"/>
        </a:p>
      </dgm:t>
    </dgm:pt>
    <dgm:pt modelId="{56CA6067-7FF2-47E7-A4FE-6E820F2BC662}" type="pres">
      <dgm:prSet presAssocID="{A8A43413-1EEA-42B3-9401-97176E51575A}" presName="node" presStyleLbl="alignAccFollowNode1" presStyleIdx="3" presStyleCnt="4">
        <dgm:presLayoutVars>
          <dgm:bulletEnabled val="1"/>
        </dgm:presLayoutVars>
      </dgm:prSet>
      <dgm:spPr/>
      <dgm:t>
        <a:bodyPr/>
        <a:lstStyle/>
        <a:p>
          <a:endParaRPr lang="en-US"/>
        </a:p>
      </dgm:t>
    </dgm:pt>
  </dgm:ptLst>
  <dgm:cxnLst>
    <dgm:cxn modelId="{ADA9A36C-38A3-4D60-8A73-EEDD500B43B1}" srcId="{F12E9093-D148-4C9B-A71E-4033A3C5B550}" destId="{A51E4AED-5D90-405A-B043-EA41FC5CAA07}" srcOrd="2" destOrd="0" parTransId="{A297420E-29F8-411B-A6BF-80A509CEFB80}" sibTransId="{53FFC030-4F6C-453B-B8FA-8D0196DC94E6}"/>
    <dgm:cxn modelId="{3E6ACF4E-E7AA-4675-B783-73656BDF5E5E}" srcId="{F12E9093-D148-4C9B-A71E-4033A3C5B550}" destId="{44490ABA-F85D-454A-9182-EF1CD059C18A}" srcOrd="1" destOrd="0" parTransId="{4ABFC41D-1E33-4DEF-9292-89D9616428DE}" sibTransId="{8DE740F3-2AB4-4708-B2C1-B36D4F1E5EE3}"/>
    <dgm:cxn modelId="{BF533933-2A50-4636-8ED8-467978DFA4A3}" type="presOf" srcId="{A51E4AED-5D90-405A-B043-EA41FC5CAA07}" destId="{36ECDB9D-A6F9-4F21-9AB9-6A5FC12835C1}" srcOrd="0" destOrd="0" presId="urn:microsoft.com/office/officeart/2005/8/layout/lProcess3"/>
    <dgm:cxn modelId="{3303E1F8-182B-444E-B1B7-9B32D016B194}" srcId="{F12E9093-D148-4C9B-A71E-4033A3C5B550}" destId="{1552811E-B357-4878-8B09-A7CDDD00FF3B}" srcOrd="0" destOrd="0" parTransId="{EC5125C7-7636-4AB5-9E98-B6BC96765CFE}" sibTransId="{8BD0DC35-57DC-4F85-94D5-C3175DE4EB06}"/>
    <dgm:cxn modelId="{2550FD4E-F5E0-4B6D-B9FB-DC6CA382125B}" type="presOf" srcId="{C1AD766E-BBAF-4039-92BC-7B3FE42ACD98}" destId="{36163976-D625-443D-8CC6-64BD3413A681}" srcOrd="0" destOrd="0" presId="urn:microsoft.com/office/officeart/2005/8/layout/lProcess3"/>
    <dgm:cxn modelId="{FC85BA2E-1365-42B9-9273-0EFBD26D6765}" type="presOf" srcId="{A8A43413-1EEA-42B3-9401-97176E51575A}" destId="{56CA6067-7FF2-47E7-A4FE-6E820F2BC662}" srcOrd="0" destOrd="0" presId="urn:microsoft.com/office/officeart/2005/8/layout/lProcess3"/>
    <dgm:cxn modelId="{5305F1C9-82C9-451F-A393-78F8AE0962C5}" srcId="{A51E4AED-5D90-405A-B043-EA41FC5CAA07}" destId="{EA27EFF6-DAB4-4B0E-AB3F-B0B906D1D439}" srcOrd="0" destOrd="0" parTransId="{C315857F-B11E-4412-86F1-627B3BFE27A0}" sibTransId="{5F8BEC63-5F07-4BBB-A559-8DAEA6729F4E}"/>
    <dgm:cxn modelId="{07B10780-A013-4A24-9520-DB5E3442DDBC}" type="presOf" srcId="{EA27EFF6-DAB4-4B0E-AB3F-B0B906D1D439}" destId="{F72C1026-3EBC-4885-8B19-67D3035A88CB}" srcOrd="0" destOrd="0" presId="urn:microsoft.com/office/officeart/2005/8/layout/lProcess3"/>
    <dgm:cxn modelId="{6C763111-AF5E-41A1-814F-58DC23AFF5AE}" srcId="{F12E9093-D148-4C9B-A71E-4033A3C5B550}" destId="{ADFA89A8-D3F6-48AC-A021-83DD790FE7EB}" srcOrd="3" destOrd="0" parTransId="{A2B22089-6D2A-475F-B362-2778C39904D7}" sibTransId="{C577E261-F9D5-4E93-BA8F-EC41959FA08B}"/>
    <dgm:cxn modelId="{CE5DF6A9-4176-43E1-A794-F09F7E0F0159}" srcId="{ADFA89A8-D3F6-48AC-A021-83DD790FE7EB}" destId="{A8A43413-1EEA-42B3-9401-97176E51575A}" srcOrd="0" destOrd="0" parTransId="{8F4521AF-4716-4025-887D-E5BBC93B1E75}" sibTransId="{662BE7BB-7F1D-4A55-8F39-153462299985}"/>
    <dgm:cxn modelId="{C3FB68EA-2DD4-452E-BC22-960F028CAC0D}" type="presOf" srcId="{F12E9093-D148-4C9B-A71E-4033A3C5B550}" destId="{18A8E60D-33B1-4EC9-B654-816D28C27104}" srcOrd="0" destOrd="0" presId="urn:microsoft.com/office/officeart/2005/8/layout/lProcess3"/>
    <dgm:cxn modelId="{B635D744-D9ED-4D5B-8DF4-6385CEAF2F7F}" type="presOf" srcId="{A576840B-FFC7-4A92-AE66-DE6A07AA7EE4}" destId="{2FFDE3CE-6EF8-4B2F-AB69-7BF4066602C1}" srcOrd="0" destOrd="0" presId="urn:microsoft.com/office/officeart/2005/8/layout/lProcess3"/>
    <dgm:cxn modelId="{45047CE5-29C4-4BAE-9A44-C79042C1C276}" srcId="{1552811E-B357-4878-8B09-A7CDDD00FF3B}" destId="{C1AD766E-BBAF-4039-92BC-7B3FE42ACD98}" srcOrd="0" destOrd="0" parTransId="{8EDABC68-F43D-4182-8B28-DA9012FAA75E}" sibTransId="{B3AD516D-0821-4794-81D3-C3EFFD30D041}"/>
    <dgm:cxn modelId="{37519ECC-F30F-420F-BB36-74E242A870A2}" type="presOf" srcId="{ADFA89A8-D3F6-48AC-A021-83DD790FE7EB}" destId="{F3C84E4F-1997-4823-B149-36B30ECA4340}" srcOrd="0" destOrd="0" presId="urn:microsoft.com/office/officeart/2005/8/layout/lProcess3"/>
    <dgm:cxn modelId="{76D22515-EADD-49CD-992E-2A8C98799641}" type="presOf" srcId="{44490ABA-F85D-454A-9182-EF1CD059C18A}" destId="{C3AA35B7-8C6A-4806-BF81-3D32D20218DE}" srcOrd="0" destOrd="0" presId="urn:microsoft.com/office/officeart/2005/8/layout/lProcess3"/>
    <dgm:cxn modelId="{75BA1EAF-297B-45AC-BFBB-2BEDA8885FDD}" srcId="{44490ABA-F85D-454A-9182-EF1CD059C18A}" destId="{A576840B-FFC7-4A92-AE66-DE6A07AA7EE4}" srcOrd="0" destOrd="0" parTransId="{34D23FF2-F074-48B8-8261-AFF06DB971DC}" sibTransId="{F736C724-57EF-4B7F-BD80-F8ADDDE490C1}"/>
    <dgm:cxn modelId="{B90918CA-BB40-46C7-8385-CFD8891AA23C}" type="presOf" srcId="{1552811E-B357-4878-8B09-A7CDDD00FF3B}" destId="{74846C11-3C7E-42CE-9704-DA9B1435CDA3}" srcOrd="0" destOrd="0" presId="urn:microsoft.com/office/officeart/2005/8/layout/lProcess3"/>
    <dgm:cxn modelId="{F5B28E83-B572-401D-B745-2D4910B286A6}" type="presParOf" srcId="{18A8E60D-33B1-4EC9-B654-816D28C27104}" destId="{AD345E4F-11E6-4160-971B-C9CB0F03A9D1}" srcOrd="0" destOrd="0" presId="urn:microsoft.com/office/officeart/2005/8/layout/lProcess3"/>
    <dgm:cxn modelId="{ECB5A011-C15B-4F4E-90DB-B6E6C1C7D4D3}" type="presParOf" srcId="{AD345E4F-11E6-4160-971B-C9CB0F03A9D1}" destId="{74846C11-3C7E-42CE-9704-DA9B1435CDA3}" srcOrd="0" destOrd="0" presId="urn:microsoft.com/office/officeart/2005/8/layout/lProcess3"/>
    <dgm:cxn modelId="{97F4890A-5910-4619-A6C9-A46057F617C0}" type="presParOf" srcId="{AD345E4F-11E6-4160-971B-C9CB0F03A9D1}" destId="{7DCBB513-C678-46CB-911F-56DBA4CFA14F}" srcOrd="1" destOrd="0" presId="urn:microsoft.com/office/officeart/2005/8/layout/lProcess3"/>
    <dgm:cxn modelId="{315067C3-0D32-4CF7-ABB9-CB662B146B22}" type="presParOf" srcId="{AD345E4F-11E6-4160-971B-C9CB0F03A9D1}" destId="{36163976-D625-443D-8CC6-64BD3413A681}" srcOrd="2" destOrd="0" presId="urn:microsoft.com/office/officeart/2005/8/layout/lProcess3"/>
    <dgm:cxn modelId="{27AFC286-A716-433F-9CF5-E9F36528AA06}" type="presParOf" srcId="{18A8E60D-33B1-4EC9-B654-816D28C27104}" destId="{9B8EABC5-26ED-467B-8C58-62AE57BE8D5E}" srcOrd="1" destOrd="0" presId="urn:microsoft.com/office/officeart/2005/8/layout/lProcess3"/>
    <dgm:cxn modelId="{BF3208CD-C7BF-44F0-AB27-280EE47022A5}" type="presParOf" srcId="{18A8E60D-33B1-4EC9-B654-816D28C27104}" destId="{9743C722-F0A4-4545-BD4C-4A9705CF687A}" srcOrd="2" destOrd="0" presId="urn:microsoft.com/office/officeart/2005/8/layout/lProcess3"/>
    <dgm:cxn modelId="{A3DEE450-166D-4D2E-8A76-C01B6386E71D}" type="presParOf" srcId="{9743C722-F0A4-4545-BD4C-4A9705CF687A}" destId="{C3AA35B7-8C6A-4806-BF81-3D32D20218DE}" srcOrd="0" destOrd="0" presId="urn:microsoft.com/office/officeart/2005/8/layout/lProcess3"/>
    <dgm:cxn modelId="{9C987E28-FF6F-4DC4-9A82-20A9D5BF1858}" type="presParOf" srcId="{9743C722-F0A4-4545-BD4C-4A9705CF687A}" destId="{6484F902-5673-47F9-87A0-9D01879EE84D}" srcOrd="1" destOrd="0" presId="urn:microsoft.com/office/officeart/2005/8/layout/lProcess3"/>
    <dgm:cxn modelId="{F716D4D7-37F2-40EF-BD2B-BF17A7798CDE}" type="presParOf" srcId="{9743C722-F0A4-4545-BD4C-4A9705CF687A}" destId="{2FFDE3CE-6EF8-4B2F-AB69-7BF4066602C1}" srcOrd="2" destOrd="0" presId="urn:microsoft.com/office/officeart/2005/8/layout/lProcess3"/>
    <dgm:cxn modelId="{5AEC6757-D4DB-41F8-8F9A-CC5AC92AA38F}" type="presParOf" srcId="{18A8E60D-33B1-4EC9-B654-816D28C27104}" destId="{6318549A-1846-422C-9DFD-589CFD63A0D9}" srcOrd="3" destOrd="0" presId="urn:microsoft.com/office/officeart/2005/8/layout/lProcess3"/>
    <dgm:cxn modelId="{062EC92D-3308-46DA-A5AA-76743090415A}" type="presParOf" srcId="{18A8E60D-33B1-4EC9-B654-816D28C27104}" destId="{C5937A23-DFD3-4F42-88CD-21B519402636}" srcOrd="4" destOrd="0" presId="urn:microsoft.com/office/officeart/2005/8/layout/lProcess3"/>
    <dgm:cxn modelId="{7297C2D9-61AE-46BE-AED5-6E0A3C4DB00D}" type="presParOf" srcId="{C5937A23-DFD3-4F42-88CD-21B519402636}" destId="{36ECDB9D-A6F9-4F21-9AB9-6A5FC12835C1}" srcOrd="0" destOrd="0" presId="urn:microsoft.com/office/officeart/2005/8/layout/lProcess3"/>
    <dgm:cxn modelId="{B487877D-B006-40CD-BF49-46AFEFA7386C}" type="presParOf" srcId="{C5937A23-DFD3-4F42-88CD-21B519402636}" destId="{4D6EFA34-49A5-4C11-9C7A-65A558467A8E}" srcOrd="1" destOrd="0" presId="urn:microsoft.com/office/officeart/2005/8/layout/lProcess3"/>
    <dgm:cxn modelId="{58046D0D-9F86-42BB-BA2F-1820575D09C4}" type="presParOf" srcId="{C5937A23-DFD3-4F42-88CD-21B519402636}" destId="{F72C1026-3EBC-4885-8B19-67D3035A88CB}" srcOrd="2" destOrd="0" presId="urn:microsoft.com/office/officeart/2005/8/layout/lProcess3"/>
    <dgm:cxn modelId="{F1006772-D01D-4581-A27A-D342221099A4}" type="presParOf" srcId="{18A8E60D-33B1-4EC9-B654-816D28C27104}" destId="{E307BB5A-22F3-4F52-AFDF-1887E0919E86}" srcOrd="5" destOrd="0" presId="urn:microsoft.com/office/officeart/2005/8/layout/lProcess3"/>
    <dgm:cxn modelId="{CFDDEA33-A1FD-40DB-A1C3-6A7D08FB5224}" type="presParOf" srcId="{18A8E60D-33B1-4EC9-B654-816D28C27104}" destId="{15A2B6EF-7787-4E95-B6E3-E662FBAC3450}" srcOrd="6" destOrd="0" presId="urn:microsoft.com/office/officeart/2005/8/layout/lProcess3"/>
    <dgm:cxn modelId="{062F3DB1-E0F4-4F05-A1C2-93C0329B4192}" type="presParOf" srcId="{15A2B6EF-7787-4E95-B6E3-E662FBAC3450}" destId="{F3C84E4F-1997-4823-B149-36B30ECA4340}" srcOrd="0" destOrd="0" presId="urn:microsoft.com/office/officeart/2005/8/layout/lProcess3"/>
    <dgm:cxn modelId="{610C7544-7966-49C0-8154-DDB1E09304D7}" type="presParOf" srcId="{15A2B6EF-7787-4E95-B6E3-E662FBAC3450}" destId="{7BAF7F3A-0B7A-4557-9068-07F9A4A935D9}" srcOrd="1" destOrd="0" presId="urn:microsoft.com/office/officeart/2005/8/layout/lProcess3"/>
    <dgm:cxn modelId="{9AB71631-857A-4BC5-9010-57146814F7C2}" type="presParOf" srcId="{15A2B6EF-7787-4E95-B6E3-E662FBAC3450}" destId="{56CA6067-7FF2-47E7-A4FE-6E820F2BC662}" srcOrd="2" destOrd="0" presId="urn:microsoft.com/office/officeart/2005/8/layout/lProcess3"/>
  </dgm:cxnLst>
  <dgm:bg/>
  <dgm:whole/>
</dgm:dataModel>
</file>

<file path=ppt/diagrams/data2.xml><?xml version="1.0" encoding="utf-8"?>
<dgm:dataModel xmlns:dgm="http://schemas.openxmlformats.org/drawingml/2006/diagram" xmlns:a="http://schemas.openxmlformats.org/drawingml/2006/main">
  <dgm:ptLst>
    <dgm:pt modelId="{860F2624-4D17-4684-B747-A1AAD4523825}" type="doc">
      <dgm:prSet loTypeId="urn:microsoft.com/office/officeart/2005/8/layout/default" loCatId="list" qsTypeId="urn:microsoft.com/office/officeart/2005/8/quickstyle/simple5" qsCatId="simple" csTypeId="urn:microsoft.com/office/officeart/2005/8/colors/colorful1" csCatId="colorful" phldr="1"/>
      <dgm:spPr/>
      <dgm:t>
        <a:bodyPr/>
        <a:lstStyle/>
        <a:p>
          <a:endParaRPr lang="en-US"/>
        </a:p>
      </dgm:t>
    </dgm:pt>
    <dgm:pt modelId="{C7F89D07-F80D-454F-86B6-E27D9A830266}">
      <dgm:prSet/>
      <dgm:spPr/>
      <dgm:t>
        <a:bodyPr/>
        <a:lstStyle/>
        <a:p>
          <a:pPr rtl="0"/>
          <a:r>
            <a:rPr lang="en-US" baseline="0" dirty="0" smtClean="0"/>
            <a:t>Lookless Controls</a:t>
          </a:r>
          <a:endParaRPr lang="en-US" dirty="0"/>
        </a:p>
      </dgm:t>
    </dgm:pt>
    <dgm:pt modelId="{A46B0F73-93B6-4EEB-B4F5-899B2BBAC3D0}" type="parTrans" cxnId="{34D3D4EC-B415-4328-83B2-79C3F3C30653}">
      <dgm:prSet/>
      <dgm:spPr/>
      <dgm:t>
        <a:bodyPr/>
        <a:lstStyle/>
        <a:p>
          <a:endParaRPr lang="en-US"/>
        </a:p>
      </dgm:t>
    </dgm:pt>
    <dgm:pt modelId="{2E918562-FFAD-45A3-BE8E-AB64052E5A94}" type="sibTrans" cxnId="{34D3D4EC-B415-4328-83B2-79C3F3C30653}">
      <dgm:prSet/>
      <dgm:spPr/>
      <dgm:t>
        <a:bodyPr/>
        <a:lstStyle/>
        <a:p>
          <a:endParaRPr lang="en-US"/>
        </a:p>
      </dgm:t>
    </dgm:pt>
    <dgm:pt modelId="{57E6E5A2-32A0-40D0-AC60-6B57845F859F}">
      <dgm:prSet/>
      <dgm:spPr/>
      <dgm:t>
        <a:bodyPr/>
        <a:lstStyle/>
        <a:p>
          <a:pPr rtl="0"/>
          <a:r>
            <a:rPr lang="en-US" dirty="0" smtClean="0"/>
            <a:t>Data Binding</a:t>
          </a:r>
          <a:endParaRPr lang="en-US" dirty="0"/>
        </a:p>
      </dgm:t>
    </dgm:pt>
    <dgm:pt modelId="{84B152AC-6999-4A5D-BBE1-5883C7E2D145}" type="parTrans" cxnId="{8E0091BF-189C-43F7-894D-A68E408EE8D4}">
      <dgm:prSet/>
      <dgm:spPr/>
      <dgm:t>
        <a:bodyPr/>
        <a:lstStyle/>
        <a:p>
          <a:endParaRPr lang="en-US"/>
        </a:p>
      </dgm:t>
    </dgm:pt>
    <dgm:pt modelId="{45171943-38C9-4034-9F3A-E203682B37AE}" type="sibTrans" cxnId="{8E0091BF-189C-43F7-894D-A68E408EE8D4}">
      <dgm:prSet/>
      <dgm:spPr/>
      <dgm:t>
        <a:bodyPr/>
        <a:lstStyle/>
        <a:p>
          <a:endParaRPr lang="en-US"/>
        </a:p>
      </dgm:t>
    </dgm:pt>
    <dgm:pt modelId="{A06880F2-22F3-4FBC-B34C-708DA5C91151}">
      <dgm:prSet/>
      <dgm:spPr/>
      <dgm:t>
        <a:bodyPr/>
        <a:lstStyle/>
        <a:p>
          <a:pPr rtl="0"/>
          <a:r>
            <a:rPr lang="en-US" dirty="0" smtClean="0"/>
            <a:t>XAML</a:t>
          </a:r>
          <a:endParaRPr lang="en-US" dirty="0"/>
        </a:p>
      </dgm:t>
    </dgm:pt>
    <dgm:pt modelId="{7F1A01B1-B31A-4B8A-9F3C-6A1C251BCB6E}" type="parTrans" cxnId="{747F932D-01EC-4841-8939-2BC8933C06F6}">
      <dgm:prSet/>
      <dgm:spPr/>
    </dgm:pt>
    <dgm:pt modelId="{6F890784-A13A-4FE8-AFEB-CB4FBDE1E898}" type="sibTrans" cxnId="{747F932D-01EC-4841-8939-2BC8933C06F6}">
      <dgm:prSet/>
      <dgm:spPr/>
    </dgm:pt>
    <dgm:pt modelId="{6A965915-F909-4198-9642-91ABC5E50531}">
      <dgm:prSet/>
      <dgm:spPr/>
      <dgm:t>
        <a:bodyPr/>
        <a:lstStyle/>
        <a:p>
          <a:pPr rtl="0"/>
          <a:r>
            <a:rPr lang="en-US" baseline="0" dirty="0" smtClean="0"/>
            <a:t>Element Composition</a:t>
          </a:r>
          <a:endParaRPr lang="en-US" dirty="0"/>
        </a:p>
      </dgm:t>
    </dgm:pt>
    <dgm:pt modelId="{D39B918B-222C-41BB-9575-59E21083F8E1}" type="parTrans" cxnId="{AC333353-BE46-4E81-8DFD-17F2063F1A3F}">
      <dgm:prSet/>
      <dgm:spPr/>
    </dgm:pt>
    <dgm:pt modelId="{853D5008-0382-4AB4-8178-E3E005B04E97}" type="sibTrans" cxnId="{AC333353-BE46-4E81-8DFD-17F2063F1A3F}">
      <dgm:prSet/>
      <dgm:spPr/>
    </dgm:pt>
    <dgm:pt modelId="{1DAC29E1-3162-466F-B405-07C8E7AE153E}">
      <dgm:prSet/>
      <dgm:spPr/>
      <dgm:t>
        <a:bodyPr/>
        <a:lstStyle/>
        <a:p>
          <a:pPr rtl="0"/>
          <a:r>
            <a:rPr lang="en-US" dirty="0" smtClean="0"/>
            <a:t>Composited Visuals</a:t>
          </a:r>
          <a:endParaRPr lang="en-US" dirty="0"/>
        </a:p>
      </dgm:t>
    </dgm:pt>
    <dgm:pt modelId="{A5BD4788-C308-42FE-9926-9AD36A461921}" type="parTrans" cxnId="{678833A8-A3F5-41FE-A0BE-2CF2DD39F286}">
      <dgm:prSet/>
      <dgm:spPr/>
    </dgm:pt>
    <dgm:pt modelId="{E50CD945-5C82-442A-9C25-F00D203324CC}" type="sibTrans" cxnId="{678833A8-A3F5-41FE-A0BE-2CF2DD39F286}">
      <dgm:prSet/>
      <dgm:spPr/>
    </dgm:pt>
    <dgm:pt modelId="{7201AE03-E4F6-4BAD-8C43-ABDF9BF08A55}" type="pres">
      <dgm:prSet presAssocID="{860F2624-4D17-4684-B747-A1AAD4523825}" presName="diagram" presStyleCnt="0">
        <dgm:presLayoutVars>
          <dgm:dir/>
          <dgm:resizeHandles val="exact"/>
        </dgm:presLayoutVars>
      </dgm:prSet>
      <dgm:spPr/>
      <dgm:t>
        <a:bodyPr/>
        <a:lstStyle/>
        <a:p>
          <a:endParaRPr lang="en-US"/>
        </a:p>
      </dgm:t>
    </dgm:pt>
    <dgm:pt modelId="{038D62DC-0B92-43D8-84C0-BDB02FE3BA8B}" type="pres">
      <dgm:prSet presAssocID="{A06880F2-22F3-4FBC-B34C-708DA5C91151}" presName="node" presStyleLbl="node1" presStyleIdx="0" presStyleCnt="5">
        <dgm:presLayoutVars>
          <dgm:bulletEnabled val="1"/>
        </dgm:presLayoutVars>
      </dgm:prSet>
      <dgm:spPr/>
      <dgm:t>
        <a:bodyPr/>
        <a:lstStyle/>
        <a:p>
          <a:endParaRPr lang="en-US"/>
        </a:p>
      </dgm:t>
    </dgm:pt>
    <dgm:pt modelId="{BE03AF4B-A830-48C4-93E0-D2B04E5AD5AC}" type="pres">
      <dgm:prSet presAssocID="{6F890784-A13A-4FE8-AFEB-CB4FBDE1E898}" presName="sibTrans" presStyleCnt="0"/>
      <dgm:spPr/>
    </dgm:pt>
    <dgm:pt modelId="{3D871A31-D75D-40E4-8218-CBB4A08BCC24}" type="pres">
      <dgm:prSet presAssocID="{6A965915-F909-4198-9642-91ABC5E50531}" presName="node" presStyleLbl="node1" presStyleIdx="1" presStyleCnt="5">
        <dgm:presLayoutVars>
          <dgm:bulletEnabled val="1"/>
        </dgm:presLayoutVars>
      </dgm:prSet>
      <dgm:spPr/>
      <dgm:t>
        <a:bodyPr/>
        <a:lstStyle/>
        <a:p>
          <a:endParaRPr lang="en-US"/>
        </a:p>
      </dgm:t>
    </dgm:pt>
    <dgm:pt modelId="{3F1FFA07-0889-44C9-8A8E-1785CDB718D3}" type="pres">
      <dgm:prSet presAssocID="{853D5008-0382-4AB4-8178-E3E005B04E97}" presName="sibTrans" presStyleCnt="0"/>
      <dgm:spPr/>
    </dgm:pt>
    <dgm:pt modelId="{8BB6A26F-7622-4DB6-8C5F-D983D7808398}" type="pres">
      <dgm:prSet presAssocID="{C7F89D07-F80D-454F-86B6-E27D9A830266}" presName="node" presStyleLbl="node1" presStyleIdx="2" presStyleCnt="5">
        <dgm:presLayoutVars>
          <dgm:bulletEnabled val="1"/>
        </dgm:presLayoutVars>
      </dgm:prSet>
      <dgm:spPr/>
      <dgm:t>
        <a:bodyPr/>
        <a:lstStyle/>
        <a:p>
          <a:endParaRPr lang="en-US"/>
        </a:p>
      </dgm:t>
    </dgm:pt>
    <dgm:pt modelId="{E5D4A350-D3B4-49B4-96DC-B3AE21EEAB26}" type="pres">
      <dgm:prSet presAssocID="{2E918562-FFAD-45A3-BE8E-AB64052E5A94}" presName="sibTrans" presStyleCnt="0"/>
      <dgm:spPr/>
    </dgm:pt>
    <dgm:pt modelId="{FE117750-E0FB-4382-AD4D-91A61C764E2B}" type="pres">
      <dgm:prSet presAssocID="{57E6E5A2-32A0-40D0-AC60-6B57845F859F}" presName="node" presStyleLbl="node1" presStyleIdx="3" presStyleCnt="5">
        <dgm:presLayoutVars>
          <dgm:bulletEnabled val="1"/>
        </dgm:presLayoutVars>
      </dgm:prSet>
      <dgm:spPr/>
      <dgm:t>
        <a:bodyPr/>
        <a:lstStyle/>
        <a:p>
          <a:endParaRPr lang="en-US"/>
        </a:p>
      </dgm:t>
    </dgm:pt>
    <dgm:pt modelId="{0FA22E05-4BCA-455F-B608-FC971FBC5610}" type="pres">
      <dgm:prSet presAssocID="{45171943-38C9-4034-9F3A-E203682B37AE}" presName="sibTrans" presStyleCnt="0"/>
      <dgm:spPr/>
    </dgm:pt>
    <dgm:pt modelId="{CF01B008-0FB1-4CE1-89E1-3B57462B1102}" type="pres">
      <dgm:prSet presAssocID="{1DAC29E1-3162-466F-B405-07C8E7AE153E}" presName="node" presStyleLbl="node1" presStyleIdx="4" presStyleCnt="5">
        <dgm:presLayoutVars>
          <dgm:bulletEnabled val="1"/>
        </dgm:presLayoutVars>
      </dgm:prSet>
      <dgm:spPr/>
      <dgm:t>
        <a:bodyPr/>
        <a:lstStyle/>
        <a:p>
          <a:endParaRPr lang="en-US"/>
        </a:p>
      </dgm:t>
    </dgm:pt>
  </dgm:ptLst>
  <dgm:cxnLst>
    <dgm:cxn modelId="{747F932D-01EC-4841-8939-2BC8933C06F6}" srcId="{860F2624-4D17-4684-B747-A1AAD4523825}" destId="{A06880F2-22F3-4FBC-B34C-708DA5C91151}" srcOrd="0" destOrd="0" parTransId="{7F1A01B1-B31A-4B8A-9F3C-6A1C251BCB6E}" sibTransId="{6F890784-A13A-4FE8-AFEB-CB4FBDE1E898}"/>
    <dgm:cxn modelId="{A1AE6AD3-E4B1-4E0B-9E90-D3E7E8CED053}" type="presOf" srcId="{860F2624-4D17-4684-B747-A1AAD4523825}" destId="{7201AE03-E4F6-4BAD-8C43-ABDF9BF08A55}" srcOrd="0" destOrd="0" presId="urn:microsoft.com/office/officeart/2005/8/layout/default"/>
    <dgm:cxn modelId="{678833A8-A3F5-41FE-A0BE-2CF2DD39F286}" srcId="{860F2624-4D17-4684-B747-A1AAD4523825}" destId="{1DAC29E1-3162-466F-B405-07C8E7AE153E}" srcOrd="4" destOrd="0" parTransId="{A5BD4788-C308-42FE-9926-9AD36A461921}" sibTransId="{E50CD945-5C82-442A-9C25-F00D203324CC}"/>
    <dgm:cxn modelId="{AC333353-BE46-4E81-8DFD-17F2063F1A3F}" srcId="{860F2624-4D17-4684-B747-A1AAD4523825}" destId="{6A965915-F909-4198-9642-91ABC5E50531}" srcOrd="1" destOrd="0" parTransId="{D39B918B-222C-41BB-9575-59E21083F8E1}" sibTransId="{853D5008-0382-4AB4-8178-E3E005B04E97}"/>
    <dgm:cxn modelId="{7A741205-DBF2-4278-B977-EE38F7826DA1}" type="presOf" srcId="{A06880F2-22F3-4FBC-B34C-708DA5C91151}" destId="{038D62DC-0B92-43D8-84C0-BDB02FE3BA8B}" srcOrd="0" destOrd="0" presId="urn:microsoft.com/office/officeart/2005/8/layout/default"/>
    <dgm:cxn modelId="{0DA6538F-698A-4FA7-8B85-7C090D834753}" type="presOf" srcId="{57E6E5A2-32A0-40D0-AC60-6B57845F859F}" destId="{FE117750-E0FB-4382-AD4D-91A61C764E2B}" srcOrd="0" destOrd="0" presId="urn:microsoft.com/office/officeart/2005/8/layout/default"/>
    <dgm:cxn modelId="{7DD1EF98-7405-4AC9-A981-DE3D3A6D0F22}" type="presOf" srcId="{C7F89D07-F80D-454F-86B6-E27D9A830266}" destId="{8BB6A26F-7622-4DB6-8C5F-D983D7808398}" srcOrd="0" destOrd="0" presId="urn:microsoft.com/office/officeart/2005/8/layout/default"/>
    <dgm:cxn modelId="{51699345-F1DA-47FA-BA3D-E7D03AED23F9}" type="presOf" srcId="{1DAC29E1-3162-466F-B405-07C8E7AE153E}" destId="{CF01B008-0FB1-4CE1-89E1-3B57462B1102}" srcOrd="0" destOrd="0" presId="urn:microsoft.com/office/officeart/2005/8/layout/default"/>
    <dgm:cxn modelId="{34D3D4EC-B415-4328-83B2-79C3F3C30653}" srcId="{860F2624-4D17-4684-B747-A1AAD4523825}" destId="{C7F89D07-F80D-454F-86B6-E27D9A830266}" srcOrd="2" destOrd="0" parTransId="{A46B0F73-93B6-4EEB-B4F5-899B2BBAC3D0}" sibTransId="{2E918562-FFAD-45A3-BE8E-AB64052E5A94}"/>
    <dgm:cxn modelId="{560A64CA-9B81-4AC7-B4B7-D3FE5198158B}" type="presOf" srcId="{6A965915-F909-4198-9642-91ABC5E50531}" destId="{3D871A31-D75D-40E4-8218-CBB4A08BCC24}" srcOrd="0" destOrd="0" presId="urn:microsoft.com/office/officeart/2005/8/layout/default"/>
    <dgm:cxn modelId="{8E0091BF-189C-43F7-894D-A68E408EE8D4}" srcId="{860F2624-4D17-4684-B747-A1AAD4523825}" destId="{57E6E5A2-32A0-40D0-AC60-6B57845F859F}" srcOrd="3" destOrd="0" parTransId="{84B152AC-6999-4A5D-BBE1-5883C7E2D145}" sibTransId="{45171943-38C9-4034-9F3A-E203682B37AE}"/>
    <dgm:cxn modelId="{02D7BD45-A91C-455B-9E24-2F91CD93DC3F}" type="presParOf" srcId="{7201AE03-E4F6-4BAD-8C43-ABDF9BF08A55}" destId="{038D62DC-0B92-43D8-84C0-BDB02FE3BA8B}" srcOrd="0" destOrd="0" presId="urn:microsoft.com/office/officeart/2005/8/layout/default"/>
    <dgm:cxn modelId="{19E825AA-337F-4028-B61E-6D2CE73577A3}" type="presParOf" srcId="{7201AE03-E4F6-4BAD-8C43-ABDF9BF08A55}" destId="{BE03AF4B-A830-48C4-93E0-D2B04E5AD5AC}" srcOrd="1" destOrd="0" presId="urn:microsoft.com/office/officeart/2005/8/layout/default"/>
    <dgm:cxn modelId="{029040DB-4C1D-416F-A7B0-6A304E2D4532}" type="presParOf" srcId="{7201AE03-E4F6-4BAD-8C43-ABDF9BF08A55}" destId="{3D871A31-D75D-40E4-8218-CBB4A08BCC24}" srcOrd="2" destOrd="0" presId="urn:microsoft.com/office/officeart/2005/8/layout/default"/>
    <dgm:cxn modelId="{BA76C646-D65C-49E3-9AEA-C9AD4602410E}" type="presParOf" srcId="{7201AE03-E4F6-4BAD-8C43-ABDF9BF08A55}" destId="{3F1FFA07-0889-44C9-8A8E-1785CDB718D3}" srcOrd="3" destOrd="0" presId="urn:microsoft.com/office/officeart/2005/8/layout/default"/>
    <dgm:cxn modelId="{E4441D9C-152B-4F06-A428-6F16FBEC4C05}" type="presParOf" srcId="{7201AE03-E4F6-4BAD-8C43-ABDF9BF08A55}" destId="{8BB6A26F-7622-4DB6-8C5F-D983D7808398}" srcOrd="4" destOrd="0" presId="urn:microsoft.com/office/officeart/2005/8/layout/default"/>
    <dgm:cxn modelId="{95F56D90-63D8-4472-9980-D9E74C724488}" type="presParOf" srcId="{7201AE03-E4F6-4BAD-8C43-ABDF9BF08A55}" destId="{E5D4A350-D3B4-49B4-96DC-B3AE21EEAB26}" srcOrd="5" destOrd="0" presId="urn:microsoft.com/office/officeart/2005/8/layout/default"/>
    <dgm:cxn modelId="{9088F64D-713A-4919-9D18-B243D4BCD3DC}" type="presParOf" srcId="{7201AE03-E4F6-4BAD-8C43-ABDF9BF08A55}" destId="{FE117750-E0FB-4382-AD4D-91A61C764E2B}" srcOrd="6" destOrd="0" presId="urn:microsoft.com/office/officeart/2005/8/layout/default"/>
    <dgm:cxn modelId="{D4115C43-B86F-481B-ACDC-2E042F4EAFBE}" type="presParOf" srcId="{7201AE03-E4F6-4BAD-8C43-ABDF9BF08A55}" destId="{0FA22E05-4BCA-455F-B608-FC971FBC5610}" srcOrd="7" destOrd="0" presId="urn:microsoft.com/office/officeart/2005/8/layout/default"/>
    <dgm:cxn modelId="{5268D01A-E521-40CB-9611-8F312E37974A}" type="presParOf" srcId="{7201AE03-E4F6-4BAD-8C43-ABDF9BF08A55}" destId="{CF01B008-0FB1-4CE1-89E1-3B57462B1102}" srcOrd="8" destOrd="0" presId="urn:microsoft.com/office/officeart/2005/8/layout/default"/>
  </dgm:cxnLst>
  <dgm:bg/>
  <dgm:whole/>
</dgm:dataModel>
</file>

<file path=ppt/diagrams/data3.xml><?xml version="1.0" encoding="utf-8"?>
<dgm:dataModel xmlns:dgm="http://schemas.openxmlformats.org/drawingml/2006/diagram" xmlns:a="http://schemas.openxmlformats.org/drawingml/2006/main">
  <dgm:ptLst>
    <dgm:pt modelId="{375C55B6-2378-4CB3-82D6-13D004A19453}"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20EF7404-DC42-4773-9DAF-08F9C4CE2AC8}">
      <dgm:prSet/>
      <dgm:spPr/>
      <dgm:t>
        <a:bodyPr/>
        <a:lstStyle/>
        <a:p>
          <a:pPr rtl="0">
            <a:tabLst>
              <a:tab pos="463550" algn="l"/>
            </a:tabLst>
          </a:pPr>
          <a:r>
            <a:rPr lang="en-US" baseline="0" dirty="0" smtClean="0"/>
            <a:t>1.	XBAP supported in Firefox</a:t>
          </a:r>
          <a:endParaRPr lang="en-US" dirty="0"/>
        </a:p>
      </dgm:t>
    </dgm:pt>
    <dgm:pt modelId="{D3B757E6-050B-4F73-80ED-C024F8BE87D2}" type="parTrans" cxnId="{9065C468-8E40-449C-8558-216360FD6208}">
      <dgm:prSet/>
      <dgm:spPr/>
      <dgm:t>
        <a:bodyPr/>
        <a:lstStyle/>
        <a:p>
          <a:endParaRPr lang="en-US"/>
        </a:p>
      </dgm:t>
    </dgm:pt>
    <dgm:pt modelId="{E1778C05-3A18-4DEE-BD86-8F196A238F09}" type="sibTrans" cxnId="{9065C468-8E40-449C-8558-216360FD6208}">
      <dgm:prSet/>
      <dgm:spPr/>
      <dgm:t>
        <a:bodyPr/>
        <a:lstStyle/>
        <a:p>
          <a:endParaRPr lang="en-US"/>
        </a:p>
      </dgm:t>
    </dgm:pt>
    <dgm:pt modelId="{1A714F71-5AB0-46D1-8156-3C9863509744}">
      <dgm:prSet/>
      <dgm:spPr/>
      <dgm:t>
        <a:bodyPr/>
        <a:lstStyle/>
        <a:p>
          <a:pPr rtl="0">
            <a:tabLst>
              <a:tab pos="463550" algn="l"/>
            </a:tabLst>
          </a:pPr>
          <a:r>
            <a:rPr lang="en-US" baseline="0" dirty="0" smtClean="0"/>
            <a:t>2.	UIElement3D: host 2D controls in 3D space</a:t>
          </a:r>
          <a:endParaRPr lang="en-US" baseline="0" dirty="0"/>
        </a:p>
      </dgm:t>
    </dgm:pt>
    <dgm:pt modelId="{05E0409B-D50C-4325-87E5-B79B642B3CE7}" type="parTrans" cxnId="{1B64E0FA-FD2C-412B-9FDB-A0E3B36B674E}">
      <dgm:prSet/>
      <dgm:spPr/>
      <dgm:t>
        <a:bodyPr/>
        <a:lstStyle/>
        <a:p>
          <a:endParaRPr lang="en-US"/>
        </a:p>
      </dgm:t>
    </dgm:pt>
    <dgm:pt modelId="{35A9508D-E93A-4592-9843-553F7DCD24BB}" type="sibTrans" cxnId="{1B64E0FA-FD2C-412B-9FDB-A0E3B36B674E}">
      <dgm:prSet/>
      <dgm:spPr/>
      <dgm:t>
        <a:bodyPr/>
        <a:lstStyle/>
        <a:p>
          <a:endParaRPr lang="en-US"/>
        </a:p>
      </dgm:t>
    </dgm:pt>
    <dgm:pt modelId="{C283D821-3EAB-4C5D-83DC-D4D976C8AF98}">
      <dgm:prSet/>
      <dgm:spPr/>
      <dgm:t>
        <a:bodyPr/>
        <a:lstStyle/>
        <a:p>
          <a:pPr rtl="0">
            <a:tabLst>
              <a:tab pos="463550" algn="l"/>
            </a:tabLst>
          </a:pPr>
          <a:r>
            <a:rPr lang="en-US" baseline="0" dirty="0" smtClean="0"/>
            <a:t>3.	Data bind to XLINQ data sources</a:t>
          </a:r>
          <a:endParaRPr lang="en-US" dirty="0"/>
        </a:p>
      </dgm:t>
    </dgm:pt>
    <dgm:pt modelId="{EDB03CA2-78A5-4EFF-B82E-E24C4CEF260E}" type="parTrans" cxnId="{12BD4430-6FB2-43EC-BB99-FBADE8E1F8DA}">
      <dgm:prSet/>
      <dgm:spPr/>
      <dgm:t>
        <a:bodyPr/>
        <a:lstStyle/>
        <a:p>
          <a:endParaRPr lang="en-US"/>
        </a:p>
      </dgm:t>
    </dgm:pt>
    <dgm:pt modelId="{FE9EA48B-8F58-46B9-B197-16DE27A4D539}" type="sibTrans" cxnId="{12BD4430-6FB2-43EC-BB99-FBADE8E1F8DA}">
      <dgm:prSet/>
      <dgm:spPr/>
      <dgm:t>
        <a:bodyPr/>
        <a:lstStyle/>
        <a:p>
          <a:endParaRPr lang="en-US"/>
        </a:p>
      </dgm:t>
    </dgm:pt>
    <dgm:pt modelId="{55F3452D-F1C1-4DBE-95C8-764F6A83236F}">
      <dgm:prSet/>
      <dgm:spPr/>
      <dgm:t>
        <a:bodyPr/>
        <a:lstStyle/>
        <a:p>
          <a:pPr rtl="0">
            <a:tabLst>
              <a:tab pos="463550" algn="l"/>
            </a:tabLst>
          </a:pPr>
          <a:r>
            <a:rPr lang="en-US" baseline="0" dirty="0" smtClean="0"/>
            <a:t>4.	Performance fixes to animation, layered windows, data binding</a:t>
          </a:r>
          <a:endParaRPr lang="en-US" dirty="0"/>
        </a:p>
      </dgm:t>
    </dgm:pt>
    <dgm:pt modelId="{470591E2-3A31-4FDC-AF1A-092854A1BC76}" type="parTrans" cxnId="{90A50736-996F-495E-BB9F-97B044ED9B19}">
      <dgm:prSet/>
      <dgm:spPr/>
      <dgm:t>
        <a:bodyPr/>
        <a:lstStyle/>
        <a:p>
          <a:endParaRPr lang="en-US"/>
        </a:p>
      </dgm:t>
    </dgm:pt>
    <dgm:pt modelId="{1792F082-F1EE-4576-AA97-397E726A7E89}" type="sibTrans" cxnId="{90A50736-996F-495E-BB9F-97B044ED9B19}">
      <dgm:prSet/>
      <dgm:spPr/>
      <dgm:t>
        <a:bodyPr/>
        <a:lstStyle/>
        <a:p>
          <a:endParaRPr lang="en-US"/>
        </a:p>
      </dgm:t>
    </dgm:pt>
    <dgm:pt modelId="{9FDE4F40-3028-4D8B-8400-3EA38389B52D}">
      <dgm:prSet/>
      <dgm:spPr/>
      <dgm:t>
        <a:bodyPr/>
        <a:lstStyle/>
        <a:p>
          <a:pPr rtl="0">
            <a:tabLst>
              <a:tab pos="463550" algn="l"/>
            </a:tabLst>
          </a:pPr>
          <a:r>
            <a:rPr lang="en-US" baseline="0" dirty="0" smtClean="0"/>
            <a:t>5.	WCF available in partial-trust security mode</a:t>
          </a:r>
          <a:endParaRPr lang="en-US" dirty="0"/>
        </a:p>
      </dgm:t>
    </dgm:pt>
    <dgm:pt modelId="{C354680A-B087-4DD8-B863-037DA361A5AD}" type="parTrans" cxnId="{131312C7-AAFC-4F4D-9A39-9F508A7896EA}">
      <dgm:prSet/>
      <dgm:spPr/>
      <dgm:t>
        <a:bodyPr/>
        <a:lstStyle/>
        <a:p>
          <a:endParaRPr lang="en-US"/>
        </a:p>
      </dgm:t>
    </dgm:pt>
    <dgm:pt modelId="{8A500EB7-EF0A-4988-B6E8-7F879E04F6F0}" type="sibTrans" cxnId="{131312C7-AAFC-4F4D-9A39-9F508A7896EA}">
      <dgm:prSet/>
      <dgm:spPr/>
      <dgm:t>
        <a:bodyPr/>
        <a:lstStyle/>
        <a:p>
          <a:endParaRPr lang="en-US"/>
        </a:p>
      </dgm:t>
    </dgm:pt>
    <dgm:pt modelId="{9573A92D-6C75-42E9-B728-3ACA72EA868E}">
      <dgm:prSet/>
      <dgm:spPr/>
      <dgm:t>
        <a:bodyPr/>
        <a:lstStyle/>
        <a:p>
          <a:pPr rtl="0">
            <a:tabLst>
              <a:tab pos="463550" algn="l"/>
            </a:tabLst>
          </a:pPr>
          <a:r>
            <a:rPr lang="en-US" baseline="0" dirty="0" smtClean="0"/>
            <a:t>6.	</a:t>
          </a:r>
          <a:r>
            <a:rPr lang="en-US" baseline="0" dirty="0" err="1" smtClean="0"/>
            <a:t>System.AddIn</a:t>
          </a:r>
          <a:r>
            <a:rPr lang="en-US" baseline="0" dirty="0" smtClean="0"/>
            <a:t> for isolation of pluggable components</a:t>
          </a:r>
          <a:endParaRPr lang="en-US" dirty="0"/>
        </a:p>
      </dgm:t>
    </dgm:pt>
    <dgm:pt modelId="{712DE9CF-7449-4371-878E-B4183F3B6605}" type="parTrans" cxnId="{0F0B7DFF-2360-42B3-B78B-9DF930A21649}">
      <dgm:prSet/>
      <dgm:spPr/>
      <dgm:t>
        <a:bodyPr/>
        <a:lstStyle/>
        <a:p>
          <a:endParaRPr lang="en-US"/>
        </a:p>
      </dgm:t>
    </dgm:pt>
    <dgm:pt modelId="{5E2B40A9-85C7-460A-8AA8-1CD57C7900EB}" type="sibTrans" cxnId="{0F0B7DFF-2360-42B3-B78B-9DF930A21649}">
      <dgm:prSet/>
      <dgm:spPr/>
      <dgm:t>
        <a:bodyPr/>
        <a:lstStyle/>
        <a:p>
          <a:endParaRPr lang="en-US"/>
        </a:p>
      </dgm:t>
    </dgm:pt>
    <dgm:pt modelId="{0C618CBA-383C-4A2E-9274-50DC5E84EB06}">
      <dgm:prSet/>
      <dgm:spPr/>
      <dgm:t>
        <a:bodyPr/>
        <a:lstStyle/>
        <a:p>
          <a:pPr rtl="0">
            <a:tabLst>
              <a:tab pos="463550" algn="l"/>
            </a:tabLst>
          </a:pPr>
          <a:r>
            <a:rPr lang="en-US" baseline="0" dirty="0" smtClean="0"/>
            <a:t>7.	Indic Script Support</a:t>
          </a:r>
          <a:endParaRPr lang="en-US" dirty="0"/>
        </a:p>
      </dgm:t>
    </dgm:pt>
    <dgm:pt modelId="{D0A685D2-F8DD-49FE-ACC1-1AAF9DEDED4D}" type="parTrans" cxnId="{68283664-B994-4E58-93D2-3ED7DFCE4F03}">
      <dgm:prSet/>
      <dgm:spPr/>
      <dgm:t>
        <a:bodyPr/>
        <a:lstStyle/>
        <a:p>
          <a:endParaRPr lang="en-US"/>
        </a:p>
      </dgm:t>
    </dgm:pt>
    <dgm:pt modelId="{7DDF7E44-50E1-4343-B84C-056198022830}" type="sibTrans" cxnId="{68283664-B994-4E58-93D2-3ED7DFCE4F03}">
      <dgm:prSet/>
      <dgm:spPr/>
      <dgm:t>
        <a:bodyPr/>
        <a:lstStyle/>
        <a:p>
          <a:endParaRPr lang="en-US"/>
        </a:p>
      </dgm:t>
    </dgm:pt>
    <dgm:pt modelId="{AD1D69EA-EB34-496B-ACE8-5759C67774A1}">
      <dgm:prSet/>
      <dgm:spPr/>
      <dgm:t>
        <a:bodyPr/>
        <a:lstStyle/>
        <a:p>
          <a:pPr rtl="0">
            <a:tabLst>
              <a:tab pos="463550" algn="l"/>
            </a:tabLst>
          </a:pPr>
          <a:r>
            <a:rPr lang="en-US" baseline="0" dirty="0" smtClean="0"/>
            <a:t>8.	More granular debugging of data binding failures</a:t>
          </a:r>
          <a:endParaRPr lang="en-US" baseline="0" dirty="0"/>
        </a:p>
      </dgm:t>
    </dgm:pt>
    <dgm:pt modelId="{4DA7221C-36EE-45BA-8334-622FE9E746E3}" type="parTrans" cxnId="{F18EE6BB-FD72-4648-BBBA-94378454DAD7}">
      <dgm:prSet/>
      <dgm:spPr/>
      <dgm:t>
        <a:bodyPr/>
        <a:lstStyle/>
        <a:p>
          <a:endParaRPr lang="en-US"/>
        </a:p>
      </dgm:t>
    </dgm:pt>
    <dgm:pt modelId="{E1CC8299-E67F-41DA-9090-70FE75FBBB36}" type="sibTrans" cxnId="{F18EE6BB-FD72-4648-BBBA-94378454DAD7}">
      <dgm:prSet/>
      <dgm:spPr/>
      <dgm:t>
        <a:bodyPr/>
        <a:lstStyle/>
        <a:p>
          <a:endParaRPr lang="en-US"/>
        </a:p>
      </dgm:t>
    </dgm:pt>
    <dgm:pt modelId="{12394E71-178B-4768-B2DC-BE70038415AE}">
      <dgm:prSet/>
      <dgm:spPr/>
      <dgm:t>
        <a:bodyPr/>
        <a:lstStyle/>
        <a:p>
          <a:pPr rtl="0">
            <a:tabLst>
              <a:tab pos="463550" algn="l"/>
            </a:tabLst>
          </a:pPr>
          <a:r>
            <a:rPr lang="en-US" baseline="0" dirty="0" smtClean="0"/>
            <a:t>9.	New properties for data validation</a:t>
          </a:r>
          <a:endParaRPr lang="en-US" dirty="0"/>
        </a:p>
      </dgm:t>
    </dgm:pt>
    <dgm:pt modelId="{18B342A1-9621-4803-9D63-D5B0E6329F9C}" type="parTrans" cxnId="{73A52BF1-95E3-48B7-AA5E-00F0F0A64262}">
      <dgm:prSet/>
      <dgm:spPr/>
      <dgm:t>
        <a:bodyPr/>
        <a:lstStyle/>
        <a:p>
          <a:endParaRPr lang="en-US"/>
        </a:p>
      </dgm:t>
    </dgm:pt>
    <dgm:pt modelId="{668CB01E-85A0-4B2B-BFA1-207799042279}" type="sibTrans" cxnId="{73A52BF1-95E3-48B7-AA5E-00F0F0A64262}">
      <dgm:prSet/>
      <dgm:spPr/>
      <dgm:t>
        <a:bodyPr/>
        <a:lstStyle/>
        <a:p>
          <a:endParaRPr lang="en-US"/>
        </a:p>
      </dgm:t>
    </dgm:pt>
    <dgm:pt modelId="{F06CB9E4-7E47-4874-8005-704B94C4B64E}">
      <dgm:prSet/>
      <dgm:spPr/>
      <dgm:t>
        <a:bodyPr/>
        <a:lstStyle/>
        <a:p>
          <a:pPr rtl="0">
            <a:tabLst>
              <a:tab pos="463550" algn="l"/>
            </a:tabLst>
          </a:pPr>
          <a:r>
            <a:rPr lang="en-US" baseline="0" dirty="0" smtClean="0"/>
            <a:t>10.	Native design-time developer tools integrated with Visual Studio 2008</a:t>
          </a:r>
          <a:endParaRPr lang="en-US" baseline="0" dirty="0"/>
        </a:p>
      </dgm:t>
    </dgm:pt>
    <dgm:pt modelId="{3FC96012-AEBD-4684-B1EB-A9E92E82CD45}" type="parTrans" cxnId="{8CB36251-2B2E-480E-ADF2-29EECDA36944}">
      <dgm:prSet/>
      <dgm:spPr/>
      <dgm:t>
        <a:bodyPr/>
        <a:lstStyle/>
        <a:p>
          <a:endParaRPr lang="en-US"/>
        </a:p>
      </dgm:t>
    </dgm:pt>
    <dgm:pt modelId="{7F492FDC-13FA-4B8D-B2AA-5A74C4543B8A}" type="sibTrans" cxnId="{8CB36251-2B2E-480E-ADF2-29EECDA36944}">
      <dgm:prSet/>
      <dgm:spPr/>
      <dgm:t>
        <a:bodyPr/>
        <a:lstStyle/>
        <a:p>
          <a:endParaRPr lang="en-US"/>
        </a:p>
      </dgm:t>
    </dgm:pt>
    <dgm:pt modelId="{311670BD-CDB9-47AC-97F8-D333F487AE48}" type="pres">
      <dgm:prSet presAssocID="{375C55B6-2378-4CB3-82D6-13D004A19453}" presName="linear" presStyleCnt="0">
        <dgm:presLayoutVars>
          <dgm:animLvl val="lvl"/>
          <dgm:resizeHandles val="exact"/>
        </dgm:presLayoutVars>
      </dgm:prSet>
      <dgm:spPr/>
    </dgm:pt>
    <dgm:pt modelId="{730B09C4-4A92-4DA5-84F1-93B2D1B892C4}" type="pres">
      <dgm:prSet presAssocID="{20EF7404-DC42-4773-9DAF-08F9C4CE2AC8}" presName="parentText" presStyleLbl="node1" presStyleIdx="0" presStyleCnt="10">
        <dgm:presLayoutVars>
          <dgm:chMax val="0"/>
          <dgm:bulletEnabled val="1"/>
        </dgm:presLayoutVars>
      </dgm:prSet>
      <dgm:spPr/>
      <dgm:t>
        <a:bodyPr/>
        <a:lstStyle/>
        <a:p>
          <a:endParaRPr lang="en-US"/>
        </a:p>
      </dgm:t>
    </dgm:pt>
    <dgm:pt modelId="{DFE3A309-2435-4071-89C8-D12B4ED90231}" type="pres">
      <dgm:prSet presAssocID="{E1778C05-3A18-4DEE-BD86-8F196A238F09}" presName="spacer" presStyleCnt="0"/>
      <dgm:spPr/>
    </dgm:pt>
    <dgm:pt modelId="{25BCA599-3A6E-4FAB-9EF9-5CC02059CEE9}" type="pres">
      <dgm:prSet presAssocID="{1A714F71-5AB0-46D1-8156-3C9863509744}" presName="parentText" presStyleLbl="node1" presStyleIdx="1" presStyleCnt="10">
        <dgm:presLayoutVars>
          <dgm:chMax val="0"/>
          <dgm:bulletEnabled val="1"/>
        </dgm:presLayoutVars>
      </dgm:prSet>
      <dgm:spPr/>
      <dgm:t>
        <a:bodyPr/>
        <a:lstStyle/>
        <a:p>
          <a:endParaRPr lang="en-US"/>
        </a:p>
      </dgm:t>
    </dgm:pt>
    <dgm:pt modelId="{63A4F193-A358-4E44-A6F9-CF6B80D57E88}" type="pres">
      <dgm:prSet presAssocID="{35A9508D-E93A-4592-9843-553F7DCD24BB}" presName="spacer" presStyleCnt="0"/>
      <dgm:spPr/>
    </dgm:pt>
    <dgm:pt modelId="{59D49D06-9AB7-4CA5-A16D-8BA648A56744}" type="pres">
      <dgm:prSet presAssocID="{C283D821-3EAB-4C5D-83DC-D4D976C8AF98}" presName="parentText" presStyleLbl="node1" presStyleIdx="2" presStyleCnt="10">
        <dgm:presLayoutVars>
          <dgm:chMax val="0"/>
          <dgm:bulletEnabled val="1"/>
        </dgm:presLayoutVars>
      </dgm:prSet>
      <dgm:spPr/>
      <dgm:t>
        <a:bodyPr/>
        <a:lstStyle/>
        <a:p>
          <a:endParaRPr lang="en-US"/>
        </a:p>
      </dgm:t>
    </dgm:pt>
    <dgm:pt modelId="{7F553F46-3BA1-4EAD-B61E-35FFCAF19E95}" type="pres">
      <dgm:prSet presAssocID="{FE9EA48B-8F58-46B9-B197-16DE27A4D539}" presName="spacer" presStyleCnt="0"/>
      <dgm:spPr/>
    </dgm:pt>
    <dgm:pt modelId="{8E2DA90B-78F7-4D88-B796-A7B42286B3FA}" type="pres">
      <dgm:prSet presAssocID="{55F3452D-F1C1-4DBE-95C8-764F6A83236F}" presName="parentText" presStyleLbl="node1" presStyleIdx="3" presStyleCnt="10">
        <dgm:presLayoutVars>
          <dgm:chMax val="0"/>
          <dgm:bulletEnabled val="1"/>
        </dgm:presLayoutVars>
      </dgm:prSet>
      <dgm:spPr/>
    </dgm:pt>
    <dgm:pt modelId="{572FC670-6EF8-487B-990E-523E2B8D66CE}" type="pres">
      <dgm:prSet presAssocID="{1792F082-F1EE-4576-AA97-397E726A7E89}" presName="spacer" presStyleCnt="0"/>
      <dgm:spPr/>
    </dgm:pt>
    <dgm:pt modelId="{12214ABA-2A25-48CB-A8E6-ED0C5701B919}" type="pres">
      <dgm:prSet presAssocID="{9FDE4F40-3028-4D8B-8400-3EA38389B52D}" presName="parentText" presStyleLbl="node1" presStyleIdx="4" presStyleCnt="10">
        <dgm:presLayoutVars>
          <dgm:chMax val="0"/>
          <dgm:bulletEnabled val="1"/>
        </dgm:presLayoutVars>
      </dgm:prSet>
      <dgm:spPr/>
      <dgm:t>
        <a:bodyPr/>
        <a:lstStyle/>
        <a:p>
          <a:endParaRPr lang="en-US"/>
        </a:p>
      </dgm:t>
    </dgm:pt>
    <dgm:pt modelId="{3F7E127F-25C5-42D1-923D-227AB35A3DC7}" type="pres">
      <dgm:prSet presAssocID="{8A500EB7-EF0A-4988-B6E8-7F879E04F6F0}" presName="spacer" presStyleCnt="0"/>
      <dgm:spPr/>
    </dgm:pt>
    <dgm:pt modelId="{3EB98FE7-F68A-4B59-BB10-8E0103D96355}" type="pres">
      <dgm:prSet presAssocID="{9573A92D-6C75-42E9-B728-3ACA72EA868E}" presName="parentText" presStyleLbl="node1" presStyleIdx="5" presStyleCnt="10">
        <dgm:presLayoutVars>
          <dgm:chMax val="0"/>
          <dgm:bulletEnabled val="1"/>
        </dgm:presLayoutVars>
      </dgm:prSet>
      <dgm:spPr/>
    </dgm:pt>
    <dgm:pt modelId="{546895A4-3D25-4B79-A726-B80FA2393A0A}" type="pres">
      <dgm:prSet presAssocID="{5E2B40A9-85C7-460A-8AA8-1CD57C7900EB}" presName="spacer" presStyleCnt="0"/>
      <dgm:spPr/>
    </dgm:pt>
    <dgm:pt modelId="{4FB29F31-6E96-4612-8050-261A45101802}" type="pres">
      <dgm:prSet presAssocID="{0C618CBA-383C-4A2E-9274-50DC5E84EB06}" presName="parentText" presStyleLbl="node1" presStyleIdx="6" presStyleCnt="10">
        <dgm:presLayoutVars>
          <dgm:chMax val="0"/>
          <dgm:bulletEnabled val="1"/>
        </dgm:presLayoutVars>
      </dgm:prSet>
      <dgm:spPr/>
      <dgm:t>
        <a:bodyPr/>
        <a:lstStyle/>
        <a:p>
          <a:endParaRPr lang="en-US"/>
        </a:p>
      </dgm:t>
    </dgm:pt>
    <dgm:pt modelId="{194C671B-923F-4082-BBA0-5006BDA8491B}" type="pres">
      <dgm:prSet presAssocID="{7DDF7E44-50E1-4343-B84C-056198022830}" presName="spacer" presStyleCnt="0"/>
      <dgm:spPr/>
    </dgm:pt>
    <dgm:pt modelId="{BDD1A4EB-70E1-4DDF-94E2-A301A1704985}" type="pres">
      <dgm:prSet presAssocID="{AD1D69EA-EB34-496B-ACE8-5759C67774A1}" presName="parentText" presStyleLbl="node1" presStyleIdx="7" presStyleCnt="10">
        <dgm:presLayoutVars>
          <dgm:chMax val="0"/>
          <dgm:bulletEnabled val="1"/>
        </dgm:presLayoutVars>
      </dgm:prSet>
      <dgm:spPr/>
      <dgm:t>
        <a:bodyPr/>
        <a:lstStyle/>
        <a:p>
          <a:endParaRPr lang="en-US"/>
        </a:p>
      </dgm:t>
    </dgm:pt>
    <dgm:pt modelId="{CDD1CA4A-7DE5-4400-A607-CB8603B9ACF1}" type="pres">
      <dgm:prSet presAssocID="{E1CC8299-E67F-41DA-9090-70FE75FBBB36}" presName="spacer" presStyleCnt="0"/>
      <dgm:spPr/>
    </dgm:pt>
    <dgm:pt modelId="{B0B87CC5-538D-4F16-AF49-D931700EB61A}" type="pres">
      <dgm:prSet presAssocID="{12394E71-178B-4768-B2DC-BE70038415AE}" presName="parentText" presStyleLbl="node1" presStyleIdx="8" presStyleCnt="10">
        <dgm:presLayoutVars>
          <dgm:chMax val="0"/>
          <dgm:bulletEnabled val="1"/>
        </dgm:presLayoutVars>
      </dgm:prSet>
      <dgm:spPr/>
      <dgm:t>
        <a:bodyPr/>
        <a:lstStyle/>
        <a:p>
          <a:endParaRPr lang="en-US"/>
        </a:p>
      </dgm:t>
    </dgm:pt>
    <dgm:pt modelId="{35D2B607-7032-4602-9514-14D5D2AC2A76}" type="pres">
      <dgm:prSet presAssocID="{668CB01E-85A0-4B2B-BFA1-207799042279}" presName="spacer" presStyleCnt="0"/>
      <dgm:spPr/>
    </dgm:pt>
    <dgm:pt modelId="{6B523018-16E4-4713-92C9-DF2D4CEAEB5C}" type="pres">
      <dgm:prSet presAssocID="{F06CB9E4-7E47-4874-8005-704B94C4B64E}" presName="parentText" presStyleLbl="node1" presStyleIdx="9" presStyleCnt="10">
        <dgm:presLayoutVars>
          <dgm:chMax val="0"/>
          <dgm:bulletEnabled val="1"/>
        </dgm:presLayoutVars>
      </dgm:prSet>
      <dgm:spPr/>
      <dgm:t>
        <a:bodyPr/>
        <a:lstStyle/>
        <a:p>
          <a:endParaRPr lang="en-US"/>
        </a:p>
      </dgm:t>
    </dgm:pt>
  </dgm:ptLst>
  <dgm:cxnLst>
    <dgm:cxn modelId="{131312C7-AAFC-4F4D-9A39-9F508A7896EA}" srcId="{375C55B6-2378-4CB3-82D6-13D004A19453}" destId="{9FDE4F40-3028-4D8B-8400-3EA38389B52D}" srcOrd="4" destOrd="0" parTransId="{C354680A-B087-4DD8-B863-037DA361A5AD}" sibTransId="{8A500EB7-EF0A-4988-B6E8-7F879E04F6F0}"/>
    <dgm:cxn modelId="{F18EE6BB-FD72-4648-BBBA-94378454DAD7}" srcId="{375C55B6-2378-4CB3-82D6-13D004A19453}" destId="{AD1D69EA-EB34-496B-ACE8-5759C67774A1}" srcOrd="7" destOrd="0" parTransId="{4DA7221C-36EE-45BA-8334-622FE9E746E3}" sibTransId="{E1CC8299-E67F-41DA-9090-70FE75FBBB36}"/>
    <dgm:cxn modelId="{E4D0B1E6-C99F-49F0-9609-8B648ED7D287}" type="presOf" srcId="{20EF7404-DC42-4773-9DAF-08F9C4CE2AC8}" destId="{730B09C4-4A92-4DA5-84F1-93B2D1B892C4}" srcOrd="0" destOrd="0" presId="urn:microsoft.com/office/officeart/2005/8/layout/vList2"/>
    <dgm:cxn modelId="{8CB36251-2B2E-480E-ADF2-29EECDA36944}" srcId="{375C55B6-2378-4CB3-82D6-13D004A19453}" destId="{F06CB9E4-7E47-4874-8005-704B94C4B64E}" srcOrd="9" destOrd="0" parTransId="{3FC96012-AEBD-4684-B1EB-A9E92E82CD45}" sibTransId="{7F492FDC-13FA-4B8D-B2AA-5A74C4543B8A}"/>
    <dgm:cxn modelId="{61A5C669-570D-48CF-B592-D1303051A38F}" type="presOf" srcId="{9573A92D-6C75-42E9-B728-3ACA72EA868E}" destId="{3EB98FE7-F68A-4B59-BB10-8E0103D96355}" srcOrd="0" destOrd="0" presId="urn:microsoft.com/office/officeart/2005/8/layout/vList2"/>
    <dgm:cxn modelId="{1B64E0FA-FD2C-412B-9FDB-A0E3B36B674E}" srcId="{375C55B6-2378-4CB3-82D6-13D004A19453}" destId="{1A714F71-5AB0-46D1-8156-3C9863509744}" srcOrd="1" destOrd="0" parTransId="{05E0409B-D50C-4325-87E5-B79B642B3CE7}" sibTransId="{35A9508D-E93A-4592-9843-553F7DCD24BB}"/>
    <dgm:cxn modelId="{FE2D6B34-A191-42ED-B784-CCA8AB5344EF}" type="presOf" srcId="{C283D821-3EAB-4C5D-83DC-D4D976C8AF98}" destId="{59D49D06-9AB7-4CA5-A16D-8BA648A56744}" srcOrd="0" destOrd="0" presId="urn:microsoft.com/office/officeart/2005/8/layout/vList2"/>
    <dgm:cxn modelId="{3FB6D576-47B1-48B7-818A-DC37DCAF583D}" type="presOf" srcId="{55F3452D-F1C1-4DBE-95C8-764F6A83236F}" destId="{8E2DA90B-78F7-4D88-B796-A7B42286B3FA}" srcOrd="0" destOrd="0" presId="urn:microsoft.com/office/officeart/2005/8/layout/vList2"/>
    <dgm:cxn modelId="{B5F5C40E-3577-4C82-B552-01C02B96026D}" type="presOf" srcId="{12394E71-178B-4768-B2DC-BE70038415AE}" destId="{B0B87CC5-538D-4F16-AF49-D931700EB61A}" srcOrd="0" destOrd="0" presId="urn:microsoft.com/office/officeart/2005/8/layout/vList2"/>
    <dgm:cxn modelId="{D0594067-D157-4B42-BE3F-B55020576A6F}" type="presOf" srcId="{F06CB9E4-7E47-4874-8005-704B94C4B64E}" destId="{6B523018-16E4-4713-92C9-DF2D4CEAEB5C}" srcOrd="0" destOrd="0" presId="urn:microsoft.com/office/officeart/2005/8/layout/vList2"/>
    <dgm:cxn modelId="{0F0B7DFF-2360-42B3-B78B-9DF930A21649}" srcId="{375C55B6-2378-4CB3-82D6-13D004A19453}" destId="{9573A92D-6C75-42E9-B728-3ACA72EA868E}" srcOrd="5" destOrd="0" parTransId="{712DE9CF-7449-4371-878E-B4183F3B6605}" sibTransId="{5E2B40A9-85C7-460A-8AA8-1CD57C7900EB}"/>
    <dgm:cxn modelId="{B9E802CB-5151-4046-AF4C-A0544C36E27D}" type="presOf" srcId="{9FDE4F40-3028-4D8B-8400-3EA38389B52D}" destId="{12214ABA-2A25-48CB-A8E6-ED0C5701B919}" srcOrd="0" destOrd="0" presId="urn:microsoft.com/office/officeart/2005/8/layout/vList2"/>
    <dgm:cxn modelId="{4AB29107-F4D8-48A6-B26C-8F5561348619}" type="presOf" srcId="{1A714F71-5AB0-46D1-8156-3C9863509744}" destId="{25BCA599-3A6E-4FAB-9EF9-5CC02059CEE9}" srcOrd="0" destOrd="0" presId="urn:microsoft.com/office/officeart/2005/8/layout/vList2"/>
    <dgm:cxn modelId="{91575AC8-2A92-4B1A-A316-9C0279E41AFE}" type="presOf" srcId="{AD1D69EA-EB34-496B-ACE8-5759C67774A1}" destId="{BDD1A4EB-70E1-4DDF-94E2-A301A1704985}" srcOrd="0" destOrd="0" presId="urn:microsoft.com/office/officeart/2005/8/layout/vList2"/>
    <dgm:cxn modelId="{90A50736-996F-495E-BB9F-97B044ED9B19}" srcId="{375C55B6-2378-4CB3-82D6-13D004A19453}" destId="{55F3452D-F1C1-4DBE-95C8-764F6A83236F}" srcOrd="3" destOrd="0" parTransId="{470591E2-3A31-4FDC-AF1A-092854A1BC76}" sibTransId="{1792F082-F1EE-4576-AA97-397E726A7E89}"/>
    <dgm:cxn modelId="{2E2C5DC1-FEC1-4371-9AB4-4F0C66D5A386}" type="presOf" srcId="{0C618CBA-383C-4A2E-9274-50DC5E84EB06}" destId="{4FB29F31-6E96-4612-8050-261A45101802}" srcOrd="0" destOrd="0" presId="urn:microsoft.com/office/officeart/2005/8/layout/vList2"/>
    <dgm:cxn modelId="{73A52BF1-95E3-48B7-AA5E-00F0F0A64262}" srcId="{375C55B6-2378-4CB3-82D6-13D004A19453}" destId="{12394E71-178B-4768-B2DC-BE70038415AE}" srcOrd="8" destOrd="0" parTransId="{18B342A1-9621-4803-9D63-D5B0E6329F9C}" sibTransId="{668CB01E-85A0-4B2B-BFA1-207799042279}"/>
    <dgm:cxn modelId="{335DE5FC-F278-4CA9-A9BA-97E905C99BAC}" type="presOf" srcId="{375C55B6-2378-4CB3-82D6-13D004A19453}" destId="{311670BD-CDB9-47AC-97F8-D333F487AE48}" srcOrd="0" destOrd="0" presId="urn:microsoft.com/office/officeart/2005/8/layout/vList2"/>
    <dgm:cxn modelId="{12BD4430-6FB2-43EC-BB99-FBADE8E1F8DA}" srcId="{375C55B6-2378-4CB3-82D6-13D004A19453}" destId="{C283D821-3EAB-4C5D-83DC-D4D976C8AF98}" srcOrd="2" destOrd="0" parTransId="{EDB03CA2-78A5-4EFF-B82E-E24C4CEF260E}" sibTransId="{FE9EA48B-8F58-46B9-B197-16DE27A4D539}"/>
    <dgm:cxn modelId="{68283664-B994-4E58-93D2-3ED7DFCE4F03}" srcId="{375C55B6-2378-4CB3-82D6-13D004A19453}" destId="{0C618CBA-383C-4A2E-9274-50DC5E84EB06}" srcOrd="6" destOrd="0" parTransId="{D0A685D2-F8DD-49FE-ACC1-1AAF9DEDED4D}" sibTransId="{7DDF7E44-50E1-4343-B84C-056198022830}"/>
    <dgm:cxn modelId="{9065C468-8E40-449C-8558-216360FD6208}" srcId="{375C55B6-2378-4CB3-82D6-13D004A19453}" destId="{20EF7404-DC42-4773-9DAF-08F9C4CE2AC8}" srcOrd="0" destOrd="0" parTransId="{D3B757E6-050B-4F73-80ED-C024F8BE87D2}" sibTransId="{E1778C05-3A18-4DEE-BD86-8F196A238F09}"/>
    <dgm:cxn modelId="{31EE02B3-21C4-40E7-BD74-70A3395C2735}" type="presParOf" srcId="{311670BD-CDB9-47AC-97F8-D333F487AE48}" destId="{730B09C4-4A92-4DA5-84F1-93B2D1B892C4}" srcOrd="0" destOrd="0" presId="urn:microsoft.com/office/officeart/2005/8/layout/vList2"/>
    <dgm:cxn modelId="{24ABCFEE-D4A9-4740-935E-9F476C8BFA29}" type="presParOf" srcId="{311670BD-CDB9-47AC-97F8-D333F487AE48}" destId="{DFE3A309-2435-4071-89C8-D12B4ED90231}" srcOrd="1" destOrd="0" presId="urn:microsoft.com/office/officeart/2005/8/layout/vList2"/>
    <dgm:cxn modelId="{B510A79C-6635-461E-B480-B829BA7DDE54}" type="presParOf" srcId="{311670BD-CDB9-47AC-97F8-D333F487AE48}" destId="{25BCA599-3A6E-4FAB-9EF9-5CC02059CEE9}" srcOrd="2" destOrd="0" presId="urn:microsoft.com/office/officeart/2005/8/layout/vList2"/>
    <dgm:cxn modelId="{C1EED749-E549-4907-9D12-8AA10F4C649B}" type="presParOf" srcId="{311670BD-CDB9-47AC-97F8-D333F487AE48}" destId="{63A4F193-A358-4E44-A6F9-CF6B80D57E88}" srcOrd="3" destOrd="0" presId="urn:microsoft.com/office/officeart/2005/8/layout/vList2"/>
    <dgm:cxn modelId="{5D1241A1-142C-4A7F-8F39-0A2617A10CC7}" type="presParOf" srcId="{311670BD-CDB9-47AC-97F8-D333F487AE48}" destId="{59D49D06-9AB7-4CA5-A16D-8BA648A56744}" srcOrd="4" destOrd="0" presId="urn:microsoft.com/office/officeart/2005/8/layout/vList2"/>
    <dgm:cxn modelId="{6FC849FF-0A88-4D30-BE29-E0512C508C2C}" type="presParOf" srcId="{311670BD-CDB9-47AC-97F8-D333F487AE48}" destId="{7F553F46-3BA1-4EAD-B61E-35FFCAF19E95}" srcOrd="5" destOrd="0" presId="urn:microsoft.com/office/officeart/2005/8/layout/vList2"/>
    <dgm:cxn modelId="{66AE8438-2283-4983-AB8E-34171517A679}" type="presParOf" srcId="{311670BD-CDB9-47AC-97F8-D333F487AE48}" destId="{8E2DA90B-78F7-4D88-B796-A7B42286B3FA}" srcOrd="6" destOrd="0" presId="urn:microsoft.com/office/officeart/2005/8/layout/vList2"/>
    <dgm:cxn modelId="{29D968C0-986A-4664-A205-1D41DB6D064B}" type="presParOf" srcId="{311670BD-CDB9-47AC-97F8-D333F487AE48}" destId="{572FC670-6EF8-487B-990E-523E2B8D66CE}" srcOrd="7" destOrd="0" presId="urn:microsoft.com/office/officeart/2005/8/layout/vList2"/>
    <dgm:cxn modelId="{A8C77E87-372E-4D27-975A-96BD5FE39C0B}" type="presParOf" srcId="{311670BD-CDB9-47AC-97F8-D333F487AE48}" destId="{12214ABA-2A25-48CB-A8E6-ED0C5701B919}" srcOrd="8" destOrd="0" presId="urn:microsoft.com/office/officeart/2005/8/layout/vList2"/>
    <dgm:cxn modelId="{D5265AA1-3F0F-41AC-ACBD-10C72752557B}" type="presParOf" srcId="{311670BD-CDB9-47AC-97F8-D333F487AE48}" destId="{3F7E127F-25C5-42D1-923D-227AB35A3DC7}" srcOrd="9" destOrd="0" presId="urn:microsoft.com/office/officeart/2005/8/layout/vList2"/>
    <dgm:cxn modelId="{007E5287-599D-40C0-9DC4-A91EE2632DA8}" type="presParOf" srcId="{311670BD-CDB9-47AC-97F8-D333F487AE48}" destId="{3EB98FE7-F68A-4B59-BB10-8E0103D96355}" srcOrd="10" destOrd="0" presId="urn:microsoft.com/office/officeart/2005/8/layout/vList2"/>
    <dgm:cxn modelId="{E2478CB7-1DBE-4BA5-9409-966934D123AE}" type="presParOf" srcId="{311670BD-CDB9-47AC-97F8-D333F487AE48}" destId="{546895A4-3D25-4B79-A726-B80FA2393A0A}" srcOrd="11" destOrd="0" presId="urn:microsoft.com/office/officeart/2005/8/layout/vList2"/>
    <dgm:cxn modelId="{4B4D35E3-6694-4AAE-90FE-1B1913A5E006}" type="presParOf" srcId="{311670BD-CDB9-47AC-97F8-D333F487AE48}" destId="{4FB29F31-6E96-4612-8050-261A45101802}" srcOrd="12" destOrd="0" presId="urn:microsoft.com/office/officeart/2005/8/layout/vList2"/>
    <dgm:cxn modelId="{1F8376FF-04EE-4139-A61D-5CC72967F2A2}" type="presParOf" srcId="{311670BD-CDB9-47AC-97F8-D333F487AE48}" destId="{194C671B-923F-4082-BBA0-5006BDA8491B}" srcOrd="13" destOrd="0" presId="urn:microsoft.com/office/officeart/2005/8/layout/vList2"/>
    <dgm:cxn modelId="{2D3C3DC3-54AC-4BA2-9E1D-9B28D897789A}" type="presParOf" srcId="{311670BD-CDB9-47AC-97F8-D333F487AE48}" destId="{BDD1A4EB-70E1-4DDF-94E2-A301A1704985}" srcOrd="14" destOrd="0" presId="urn:microsoft.com/office/officeart/2005/8/layout/vList2"/>
    <dgm:cxn modelId="{76EB9F35-AAB1-4F9D-A567-2EB88C81EA5C}" type="presParOf" srcId="{311670BD-CDB9-47AC-97F8-D333F487AE48}" destId="{CDD1CA4A-7DE5-4400-A607-CB8603B9ACF1}" srcOrd="15" destOrd="0" presId="urn:microsoft.com/office/officeart/2005/8/layout/vList2"/>
    <dgm:cxn modelId="{45676737-64B4-4DA8-B5ED-7661F4D59A8E}" type="presParOf" srcId="{311670BD-CDB9-47AC-97F8-D333F487AE48}" destId="{B0B87CC5-538D-4F16-AF49-D931700EB61A}" srcOrd="16" destOrd="0" presId="urn:microsoft.com/office/officeart/2005/8/layout/vList2"/>
    <dgm:cxn modelId="{5EFADB50-251A-4314-91CD-EC1769E7C996}" type="presParOf" srcId="{311670BD-CDB9-47AC-97F8-D333F487AE48}" destId="{35D2B607-7032-4602-9514-14D5D2AC2A76}" srcOrd="17" destOrd="0" presId="urn:microsoft.com/office/officeart/2005/8/layout/vList2"/>
    <dgm:cxn modelId="{4A7451F9-CD2A-4B86-A992-7522CF291150}" type="presParOf" srcId="{311670BD-CDB9-47AC-97F8-D333F487AE48}" destId="{6B523018-16E4-4713-92C9-DF2D4CEAEB5C}" srcOrd="18" destOrd="0" presId="urn:microsoft.com/office/officeart/2005/8/layout/vList2"/>
  </dgm:cxnLst>
  <dgm:bg/>
  <dgm:whole/>
</dgm:dataModel>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pPr/>
              <a:t>10/5/2007</a:t>
            </a:fld>
            <a:endParaRPr lang="en-US"/>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3FBCD4-166E-446F-AF18-7D4A0CF9AEF6}" type="datetimeFigureOut">
              <a:rPr lang="en-US" smtClean="0"/>
              <a:pPr/>
              <a:t>10/5/2007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vl1pPr>
          </a:lstStyle>
          <a:p>
            <a:fld id="{8B263312-38AA-4E1E-B2B5-0F8F122B24FE}"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327" rtl="0" eaLnBrk="1" latinLnBrk="0" hangingPunct="1">
      <a:lnSpc>
        <a:spcPct val="90000"/>
      </a:lnSpc>
      <a:spcAft>
        <a:spcPts val="333"/>
      </a:spcAft>
      <a:defRPr sz="900" kern="1200">
        <a:solidFill>
          <a:schemeClr val="tx1"/>
        </a:solidFill>
        <a:latin typeface="Segoe" pitchFamily="34" charset="0"/>
        <a:ea typeface="+mn-ea"/>
        <a:cs typeface="+mn-cs"/>
      </a:defRPr>
    </a:lvl1pPr>
    <a:lvl2pPr marL="212972" indent="-105825" algn="l" defTabSz="914327"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2pPr>
    <a:lvl3pPr marL="328057" indent="-115085" algn="l" defTabSz="914327"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3pPr>
    <a:lvl4pPr marL="482827" indent="-146832" algn="l" defTabSz="914327"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4pPr>
    <a:lvl5pPr marL="615107" indent="-115085" algn="l" defTabSz="914327"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5pPr>
    <a:lvl6pPr marL="2285818" algn="l" defTabSz="914327" rtl="0" eaLnBrk="1" latinLnBrk="0" hangingPunct="1">
      <a:defRPr sz="1200" kern="1200">
        <a:solidFill>
          <a:schemeClr val="tx1"/>
        </a:solidFill>
        <a:latin typeface="+mn-lt"/>
        <a:ea typeface="+mn-ea"/>
        <a:cs typeface="+mn-cs"/>
      </a:defRPr>
    </a:lvl6pPr>
    <a:lvl7pPr marL="2742980" algn="l" defTabSz="914327" rtl="0" eaLnBrk="1" latinLnBrk="0" hangingPunct="1">
      <a:defRPr sz="1200" kern="1200">
        <a:solidFill>
          <a:schemeClr val="tx1"/>
        </a:solidFill>
        <a:latin typeface="+mn-lt"/>
        <a:ea typeface="+mn-ea"/>
        <a:cs typeface="+mn-cs"/>
      </a:defRPr>
    </a:lvl7pPr>
    <a:lvl8pPr marL="3200144" algn="l" defTabSz="914327" rtl="0" eaLnBrk="1" latinLnBrk="0" hangingPunct="1">
      <a:defRPr sz="1200" kern="1200">
        <a:solidFill>
          <a:schemeClr val="tx1"/>
        </a:solidFill>
        <a:latin typeface="+mn-lt"/>
        <a:ea typeface="+mn-ea"/>
        <a:cs typeface="+mn-cs"/>
      </a:defRPr>
    </a:lvl8pPr>
    <a:lvl9pPr marL="3657308" algn="l" defTabSz="91432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infx.msdn.microsoft.com/?//winfx.msdn.microsoft.com/winfx/core/overviews/about%20xaml.aspx"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windowssdk.msdn.microsoft.com/library/en-us/wpf_conceptual/html/fe0c2f62-fec2-4c41-a37e-5773d284170c.asp" TargetMode="External"/><Relationship Id="rId13" Type="http://schemas.openxmlformats.org/officeDocument/2006/relationships/hyperlink" Target="http://windowssdk.msdn.microsoft.com/library/en-us/wpf_conceptual/html/1ed5a30e-f415-4c26-a52f-9f028a68f66f.asp" TargetMode="External"/><Relationship Id="rId18" Type="http://schemas.openxmlformats.org/officeDocument/2006/relationships/hyperlink" Target="http://windowssdk.msdn.microsoft.com/library/en-us/wpf_conceptual/html/98b007e8-ea6b-41b5-8120-ca7134e8239f.asp" TargetMode="External"/><Relationship Id="rId26" Type="http://schemas.openxmlformats.org/officeDocument/2006/relationships/hyperlink" Target="http://windowssdk.msdn.microsoft.com/library/en-us/wpf_conceptual/html/792943c5-335d-49dd-aa5b-ec1582a10088.asp" TargetMode="External"/><Relationship Id="rId3" Type="http://schemas.openxmlformats.org/officeDocument/2006/relationships/hyperlink" Target="http://windowssdk.msdn.microsoft.com/library/en-us/wpf_conceptual/html/51739f83-b5a2-489b-854b-30607e74a502.asp" TargetMode="External"/><Relationship Id="rId21" Type="http://schemas.openxmlformats.org/officeDocument/2006/relationships/hyperlink" Target="http://windowssdk.msdn.microsoft.com/library/en-us/wpf_conceptual/html/5707e860-ee4a-4c9f-b123-80c64996af19.asp" TargetMode="External"/><Relationship Id="rId7" Type="http://schemas.openxmlformats.org/officeDocument/2006/relationships/hyperlink" Target="http://windowssdk.msdn.microsoft.com/library/en-us/wpf_conceptual/html/ee701cc2-968b-4683-8f81-3fafd8542700.asp" TargetMode="External"/><Relationship Id="rId12" Type="http://schemas.openxmlformats.org/officeDocument/2006/relationships/hyperlink" Target="http://windowssdk.msdn.microsoft.com/library/en-us/wpf_conceptual/html/e9dfc8d6-4555-47b9-a4de-0acd64f8770a.asp" TargetMode="External"/><Relationship Id="rId17" Type="http://schemas.openxmlformats.org/officeDocument/2006/relationships/hyperlink" Target="http://windowssdk.msdn.microsoft.com/library/en-us/wpf_conceptual/html/cf2cc94c-bbc2-4e54-a601-605038ab63fe.asp" TargetMode="External"/><Relationship Id="rId25" Type="http://schemas.openxmlformats.org/officeDocument/2006/relationships/hyperlink" Target="http://windowssdk.msdn.microsoft.com/library/en-us/wpf_conceptual/html/4317fb80-408c-47c7-9223-b29e4742c4ee.asp" TargetMode="External"/><Relationship Id="rId2" Type="http://schemas.openxmlformats.org/officeDocument/2006/relationships/slide" Target="../slides/slide14.xml"/><Relationship Id="rId16" Type="http://schemas.openxmlformats.org/officeDocument/2006/relationships/hyperlink" Target="http://windowssdk.msdn.microsoft.com/library/en-us/wpf_conceptual/html/1588f9bf-9001-4437-a8fc-cc57ef50561c.asp" TargetMode="External"/><Relationship Id="rId20" Type="http://schemas.openxmlformats.org/officeDocument/2006/relationships/hyperlink" Target="http://windowssdk.msdn.microsoft.com/library/en-us/wpf_conceptual/html/1f4ed3d9-a171-4623-bc4f-3314e3576271.asp" TargetMode="External"/><Relationship Id="rId1" Type="http://schemas.openxmlformats.org/officeDocument/2006/relationships/notesMaster" Target="../notesMasters/notesMaster1.xml"/><Relationship Id="rId6" Type="http://schemas.openxmlformats.org/officeDocument/2006/relationships/hyperlink" Target="http://windowssdk.msdn.microsoft.com/library/en-us/wpf_conceptual/html/fdb390e9-1bba-4b5f-87fe-c3bc246fa7e9.asp" TargetMode="External"/><Relationship Id="rId11" Type="http://schemas.openxmlformats.org/officeDocument/2006/relationships/hyperlink" Target="http://windowssdk.msdn.microsoft.com/library/en-us/wpf_conceptual/html/8d3d290b-d38c-47d0-918e-cee2baeb92ae.asp" TargetMode="External"/><Relationship Id="rId24" Type="http://schemas.openxmlformats.org/officeDocument/2006/relationships/hyperlink" Target="http://windowssdk.msdn.microsoft.com/library/en-us/wpf_conceptual/html/b91bb352-4f51-44e0-9017-a041f216c852.asp" TargetMode="External"/><Relationship Id="rId5" Type="http://schemas.openxmlformats.org/officeDocument/2006/relationships/hyperlink" Target="http://windowssdk.msdn.microsoft.com/library/en-us/wpf_conceptual/html/a9d8f5a5-c98c-463e-808a-5a4e63173098.asp" TargetMode="External"/><Relationship Id="rId15" Type="http://schemas.openxmlformats.org/officeDocument/2006/relationships/hyperlink" Target="http://windowssdk.msdn.microsoft.com/library/en-us/wpf_conceptual/html/727b0a0a-b845-4aa9-9fd4-98f42ed738b4.asp" TargetMode="External"/><Relationship Id="rId23" Type="http://schemas.openxmlformats.org/officeDocument/2006/relationships/hyperlink" Target="http://windowssdk.msdn.microsoft.com/library/en-us/wpf_conceptual/html/fc3784a7-c9e8-4e2b-909a-7af37cef9b43.asp" TargetMode="External"/><Relationship Id="rId28" Type="http://schemas.openxmlformats.org/officeDocument/2006/relationships/hyperlink" Target="http://windowssdk.msdn.microsoft.com/library/en-us/wpf_conceptual/html/36a4320f-91ce-4f5f-9621-7934de3eff77.asp" TargetMode="External"/><Relationship Id="rId10" Type="http://schemas.openxmlformats.org/officeDocument/2006/relationships/hyperlink" Target="http://windowssdk.msdn.microsoft.com/library/en-us/wpf_conceptual/html/9cf8b6bc-971a-43ef-bc9e-80003124c92b.asp" TargetMode="External"/><Relationship Id="rId19" Type="http://schemas.openxmlformats.org/officeDocument/2006/relationships/hyperlink" Target="http://windowssdk.msdn.microsoft.com/library/en-us/wpf_conceptual/html/1ebe19f3-45e4-4d69-9d59-7b3ed1b51b8c.asp" TargetMode="External"/><Relationship Id="rId4" Type="http://schemas.openxmlformats.org/officeDocument/2006/relationships/hyperlink" Target="http://windowssdk.msdn.microsoft.com/library/en-us/wpf_conceptual/html/1756cabf-59b4-47a7-883d-1bdf2e5abe00.asp" TargetMode="External"/><Relationship Id="rId9" Type="http://schemas.openxmlformats.org/officeDocument/2006/relationships/hyperlink" Target="http://windowssdk.msdn.microsoft.com/library/en-us/wpf_conceptual/html/2f40b2bb-b702-4706-9fc4-10bcfd7cc35d.asp" TargetMode="External"/><Relationship Id="rId14" Type="http://schemas.openxmlformats.org/officeDocument/2006/relationships/hyperlink" Target="http://windowssdk.msdn.microsoft.com/library/en-us/wpf_conceptual/html/ba7aaa70-f77b-4555-a79d-68a12c8e134b.asp" TargetMode="External"/><Relationship Id="rId22" Type="http://schemas.openxmlformats.org/officeDocument/2006/relationships/hyperlink" Target="http://windowssdk.msdn.microsoft.com/library/en-us/wpf_conceptual/html/241c1ce2-60f8-4613-a0ec-9b9bb25fb6af.asp" TargetMode="External"/><Relationship Id="rId27" Type="http://schemas.openxmlformats.org/officeDocument/2006/relationships/hyperlink" Target="http://windowssdk.msdn.microsoft.com/library/en-us/wpf_conceptual/html/4dbf0320-30c2-4015-b9bc-4f6502f78e32.asp"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windowssdk.msdn.microsoft.com/library/en-us/cpref29/html/P_System_Windows_Controls_Primitives_ToggleButton_IsChecked.asp" TargetMode="External"/><Relationship Id="rId3" Type="http://schemas.openxmlformats.org/officeDocument/2006/relationships/hyperlink" Target="http://windowssdk.msdn.microsoft.com/library/en-us/cpref29/html/P_System_Windows_Controls_Control_Background.asp" TargetMode="External"/><Relationship Id="rId7" Type="http://schemas.openxmlformats.org/officeDocument/2006/relationships/hyperlink" Target="http://windowssdk.msdn.microsoft.com/library/en-us/cpref29/html/T_System_Windows_Data_BindingMode.asp"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windowssdk.msdn.microsoft.com/library/en-us/cpref29/html/P_System_Windows_Controls_DockPanel_Dock.asp" TargetMode="External"/><Relationship Id="rId5" Type="http://schemas.openxmlformats.org/officeDocument/2006/relationships/hyperlink" Target="http://windowssdk.msdn.microsoft.com/library/en-us/cpref28/html/T_System_Windows_DependencyObject.asp" TargetMode="External"/><Relationship Id="rId10" Type="http://schemas.openxmlformats.org/officeDocument/2006/relationships/hyperlink" Target="http://windowssdk.msdn.microsoft.com/library/en-us/cpref28/html/P_System_Windows_FrameworkPropertyMetadata_BindsTwoWayByDefault.asp" TargetMode="External"/><Relationship Id="rId4" Type="http://schemas.openxmlformats.org/officeDocument/2006/relationships/hyperlink" Target="http://windowssdk.msdn.microsoft.com/library/en-us/cpref29/html/P_System_Windows_Controls_TextBlock_FontSize.asp" TargetMode="External"/><Relationship Id="rId9" Type="http://schemas.openxmlformats.org/officeDocument/2006/relationships/hyperlink" Target="http://windowssdk.msdn.microsoft.com/library/en-us/cpref28/html/M_System_Windows_DependencyProperty_GetMetadata_1_a6998a77.asp"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indowssdk.msdn.microsoft.com/library/en-us/cpref33/html/T_System_Windows_Media_Brush.asp" TargetMode="External"/><Relationship Id="rId7" Type="http://schemas.openxmlformats.org/officeDocument/2006/relationships/hyperlink" Target="http://windowssdk.msdn.microsoft.com/library/en-us/cpref33/html/N_System_Windows_Media_Media3D.asp"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windowssdk.msdn.microsoft.com/library/en-us/cpref33/html/T_System_Windows_Media_Visual.asp" TargetMode="External"/><Relationship Id="rId5" Type="http://schemas.openxmlformats.org/officeDocument/2006/relationships/hyperlink" Target="http://windowssdk.msdn.microsoft.com/library/en-us/cpref33/html/T_System_Windows_Media_Transform.asp" TargetMode="External"/><Relationship Id="rId4" Type="http://schemas.openxmlformats.org/officeDocument/2006/relationships/hyperlink" Target="http://windowssdk.msdn.microsoft.com/library/en-us/cpref34/html/T_System_Windows_Shapes_Shape.asp"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en.wikipedia.org/wiki/Video_for_Windows" TargetMode="External"/><Relationship Id="rId3" Type="http://schemas.openxmlformats.org/officeDocument/2006/relationships/hyperlink" Target="http://en.wikipedia.org/wiki/Acronym" TargetMode="External"/><Relationship Id="rId7" Type="http://schemas.openxmlformats.org/officeDocument/2006/relationships/hyperlink" Target="http://en.wikipedia.org/wiki/1992"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en.wikipedia.org/wiki/Microsoft" TargetMode="External"/><Relationship Id="rId5" Type="http://schemas.openxmlformats.org/officeDocument/2006/relationships/hyperlink" Target="http://en.wikipedia.org/wiki/Container_format" TargetMode="External"/><Relationship Id="rId4" Type="http://schemas.openxmlformats.org/officeDocument/2006/relationships/hyperlink" Target="http://en.wikipedia.org/wiki/Multimedia"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05825"/>
          <p:cNvSpPr>
            <a:spLocks noGrp="1" noRot="1" noChangeAspect="1" noChangeArrowheads="1" noTextEdit="1"/>
          </p:cNvSpPr>
          <p:nvPr>
            <p:ph type="sldImg"/>
          </p:nvPr>
        </p:nvSpPr>
        <p:spPr>
          <a:noFill/>
          <a:ln cap="flat">
            <a:headEnd type="none" w="med" len="med"/>
            <a:tailEnd type="none" w="med" len="med"/>
          </a:ln>
        </p:spPr>
      </p:sp>
      <p:sp>
        <p:nvSpPr>
          <p:cNvPr id="53251" name="Rectangle 205826"/>
          <p:cNvSpPr>
            <a:spLocks noGrp="1" noChangeArrowheads="1"/>
          </p:cNvSpPr>
          <p:nvPr/>
        </p:nvSpPr>
        <p:spPr bwMode="auto">
          <a:xfrm>
            <a:off x="3884122" y="8685235"/>
            <a:ext cx="2972320" cy="457200"/>
          </a:xfrm>
          <a:prstGeom prst="rect">
            <a:avLst/>
          </a:prstGeom>
          <a:noFill/>
          <a:ln w="9525" algn="ctr">
            <a:noFill/>
            <a:miter lim="800000"/>
            <a:headEnd/>
            <a:tailEnd/>
          </a:ln>
        </p:spPr>
        <p:txBody>
          <a:bodyPr lIns="91427" tIns="45713" rIns="91427" bIns="45713" anchor="b"/>
          <a:lstStyle/>
          <a:p>
            <a:pPr algn="r" eaLnBrk="1" hangingPunct="1"/>
            <a:fld id="{F74185B2-C532-4F78-89B5-868603A81409}" type="slidenum">
              <a:rPr lang="en-US" sz="1200"/>
              <a:pPr algn="r" eaLnBrk="1" hangingPunct="1"/>
              <a:t>19</a:t>
            </a:fld>
            <a:endParaRPr lang="en-US" sz="1200" dirty="0"/>
          </a:p>
        </p:txBody>
      </p:sp>
      <p:sp>
        <p:nvSpPr>
          <p:cNvPr id="53252" name="Rectangle 205827"/>
          <p:cNvSpPr>
            <a:spLocks noGrp="1" noChangeArrowheads="1"/>
          </p:cNvSpPr>
          <p:nvPr>
            <p:ph type="body" idx="1"/>
          </p:nvPr>
        </p:nvSpPr>
        <p:spPr>
          <a:noFill/>
          <a:ln/>
        </p:spPr>
        <p:txBody>
          <a:bodyPr/>
          <a:lstStyle/>
          <a:p>
            <a:pPr eaLnBrk="1" hangingPunct="1">
              <a:spcBef>
                <a:spcPct val="0"/>
              </a:spcBef>
            </a:pPr>
            <a:r>
              <a:rPr lang="en-US" smtClean="0">
                <a:solidFill>
                  <a:schemeClr val="bg1"/>
                </a:solidFill>
              </a:rPr>
              <a:t>Open Document Specifications</a:t>
            </a:r>
          </a:p>
          <a:p>
            <a:pPr eaLnBrk="1" hangingPunct="1">
              <a:spcBef>
                <a:spcPct val="0"/>
              </a:spcBef>
            </a:pPr>
            <a:r>
              <a:rPr lang="en-US" i="1" smtClean="0">
                <a:solidFill>
                  <a:schemeClr val="bg1"/>
                </a:solidFill>
              </a:rPr>
              <a:t>Open Packaging Conventions</a:t>
            </a:r>
            <a:r>
              <a:rPr lang="en-US" smtClean="0">
                <a:solidFill>
                  <a:schemeClr val="bg1"/>
                </a:solidFill>
              </a:rPr>
              <a:t> and </a:t>
            </a:r>
            <a:r>
              <a:rPr lang="en-US" i="1" smtClean="0">
                <a:solidFill>
                  <a:schemeClr val="bg1"/>
                </a:solidFill>
              </a:rPr>
              <a:t>XML Paper Specification</a:t>
            </a:r>
            <a:r>
              <a:rPr lang="en-US" smtClean="0">
                <a:solidFill>
                  <a:schemeClr val="bg1"/>
                </a:solidFill>
              </a:rPr>
              <a:t> (XPS) for use by devices and any application on any platform.</a:t>
            </a:r>
          </a:p>
          <a:p>
            <a:pPr eaLnBrk="1"/>
            <a:endParaRPr lang="en-US" smtClean="0"/>
          </a:p>
          <a:p>
            <a:pPr eaLnBrk="1" hangingPunct="1">
              <a:spcBef>
                <a:spcPct val="0"/>
              </a:spcBef>
            </a:pPr>
            <a:r>
              <a:rPr lang="en-US" smtClean="0">
                <a:solidFill>
                  <a:schemeClr val="bg1"/>
                </a:solidFill>
              </a:rPr>
              <a:t>WPF Document APIs</a:t>
            </a:r>
          </a:p>
          <a:p>
            <a:pPr eaLnBrk="1" hangingPunct="1">
              <a:spcBef>
                <a:spcPct val="0"/>
              </a:spcBef>
            </a:pPr>
            <a:r>
              <a:rPr lang="en-US" smtClean="0">
                <a:solidFill>
                  <a:schemeClr val="bg1"/>
                </a:solidFill>
              </a:rPr>
              <a:t>Application programming interfaces (APIs) to manage package and content.</a:t>
            </a:r>
          </a:p>
          <a:p>
            <a:pPr eaLnBrk="1" hangingPunct="1">
              <a:spcBef>
                <a:spcPct val="0"/>
              </a:spcBef>
            </a:pPr>
            <a:endParaRPr lang="en-US" smtClean="0">
              <a:solidFill>
                <a:schemeClr val="bg1"/>
              </a:solidFill>
            </a:endParaRPr>
          </a:p>
          <a:p>
            <a:pPr eaLnBrk="1" hangingPunct="1">
              <a:spcBef>
                <a:spcPct val="0"/>
              </a:spcBef>
            </a:pPr>
            <a:r>
              <a:rPr lang="en-US" smtClean="0">
                <a:solidFill>
                  <a:schemeClr val="bg1"/>
                </a:solidFill>
              </a:rPr>
              <a:t>XPS Print Path</a:t>
            </a:r>
          </a:p>
          <a:p>
            <a:pPr eaLnBrk="1" hangingPunct="1">
              <a:spcBef>
                <a:spcPct val="0"/>
              </a:spcBef>
            </a:pPr>
            <a:r>
              <a:rPr lang="en-US" smtClean="0">
                <a:solidFill>
                  <a:schemeClr val="bg1"/>
                </a:solidFill>
              </a:rPr>
              <a:t>Print pipeline with XPS spool format and printer-page description language to speed and improve print job fidelity.  New driver model.</a:t>
            </a:r>
          </a:p>
          <a:p>
            <a:pPr eaLnBrk="1" hangingPunct="1">
              <a:spcBef>
                <a:spcPct val="0"/>
              </a:spcBef>
            </a:pPr>
            <a:endParaRPr lang="en-US" smtClean="0">
              <a:solidFill>
                <a:schemeClr val="bg1"/>
              </a:solidFill>
            </a:endParaRPr>
          </a:p>
          <a:p>
            <a:pPr eaLnBrk="1" hangingPunct="1">
              <a:spcBef>
                <a:spcPct val="0"/>
              </a:spcBef>
            </a:pPr>
            <a:r>
              <a:rPr lang="en-US" smtClean="0">
                <a:solidFill>
                  <a:schemeClr val="bg1"/>
                </a:solidFill>
              </a:rPr>
              <a:t>Print Driver for “Save As”</a:t>
            </a:r>
          </a:p>
          <a:p>
            <a:pPr eaLnBrk="1" hangingPunct="1">
              <a:spcBef>
                <a:spcPct val="0"/>
              </a:spcBef>
            </a:pPr>
            <a:r>
              <a:rPr lang="en-US" smtClean="0">
                <a:solidFill>
                  <a:schemeClr val="bg1"/>
                </a:solidFill>
              </a:rPr>
              <a:t>A print-to-file converter for creating XPS Documents from any Microsoft Windows-based application.</a:t>
            </a:r>
          </a:p>
          <a:p>
            <a:pPr eaLnBrk="1" hangingPunct="1">
              <a:spcBef>
                <a:spcPct val="0"/>
              </a:spcBef>
            </a:pPr>
            <a:r>
              <a:rPr lang="en-US" smtClean="0">
                <a:solidFill>
                  <a:schemeClr val="bg1"/>
                </a:solidFill>
              </a:rPr>
              <a:t>XPS Viewer</a:t>
            </a:r>
          </a:p>
          <a:p>
            <a:pPr eaLnBrk="1" hangingPunct="1">
              <a:spcBef>
                <a:spcPct val="0"/>
              </a:spcBef>
            </a:pPr>
            <a:r>
              <a:rPr lang="en-US" smtClean="0">
                <a:solidFill>
                  <a:schemeClr val="bg1"/>
                </a:solidFill>
              </a:rPr>
              <a:t>A WPF utility that allow users to view, protect and print XPS Documents. Hosted in IE.</a:t>
            </a:r>
          </a:p>
          <a:p>
            <a:pPr eaLnBrk="1" hangingPunct="1">
              <a:spcBef>
                <a:spcPct val="0"/>
              </a:spcBef>
            </a:pPr>
            <a:endParaRPr lang="en-US" smtClean="0">
              <a:solidFill>
                <a:schemeClr val="bg1"/>
              </a:solidFill>
            </a:endParaRPr>
          </a:p>
          <a:p>
            <a:pPr eaLnBrk="1" hangingPunct="1">
              <a:spcBef>
                <a:spcPct val="0"/>
              </a:spcBef>
            </a:pPr>
            <a:endParaRPr lang="en-US" smtClean="0">
              <a:solidFill>
                <a:schemeClr val="bg1"/>
              </a:solidFill>
            </a:endParaRPr>
          </a:p>
          <a:p>
            <a:pPr eaLnBrk="1" hangingPunct="1">
              <a:spcBef>
                <a:spcPct val="0"/>
              </a:spcBef>
            </a:pPr>
            <a:endParaRPr lang="en-US" smtClean="0">
              <a:solidFill>
                <a:schemeClr val="bg1"/>
              </a:solidFill>
            </a:endParaRPr>
          </a:p>
          <a:p>
            <a:pPr eaLnBrk="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12"/>
          <p:cNvSpPr>
            <a:spLocks noGrp="1" noRot="1" noChangeAspect="1" noChangeArrowheads="1" noTextEdit="1"/>
          </p:cNvSpPr>
          <p:nvPr>
            <p:ph type="sldImg"/>
          </p:nvPr>
        </p:nvSpPr>
        <p:spPr>
          <a:noFill/>
          <a:ln>
            <a:noFill/>
          </a:ln>
        </p:spPr>
      </p:sp>
      <p:sp>
        <p:nvSpPr>
          <p:cNvPr id="71682" name="Rectangle 30"/>
          <p:cNvSpPr>
            <a:spLocks noGrp="1" noChangeArrowheads="1"/>
          </p:cNvSpPr>
          <p:nvPr>
            <p:ph type="body" idx="1"/>
          </p:nvPr>
        </p:nvSpPr>
        <p:spPr>
          <a:noFill/>
          <a:ln/>
        </p:spPr>
        <p:txBody>
          <a:bodyPr/>
          <a:lstStyle/>
          <a:p>
            <a:endParaRPr lang="en-US"/>
          </a:p>
        </p:txBody>
      </p:sp>
      <p:sp>
        <p:nvSpPr>
          <p:cNvPr id="71683" name="Rectangle 25"/>
          <p:cNvSpPr>
            <a:spLocks noGrp="1" noChangeArrowheads="1"/>
          </p:cNvSpPr>
          <p:nvPr>
            <p:ph type="dt" sz="quarter" idx="1"/>
          </p:nvPr>
        </p:nvSpPr>
        <p:spPr>
          <a:noFill/>
        </p:spPr>
        <p:txBody>
          <a:bodyPr/>
          <a:lstStyle/>
          <a:p>
            <a:fld id="{EF7F681A-948C-416F-BFE0-1583C6040291}" type="datetime1">
              <a:rPr kumimoji="1" lang="en-US"/>
              <a:pPr/>
              <a:t>10/5/2007</a:t>
            </a:fld>
            <a:endParaRPr lang="en-US"/>
          </a:p>
        </p:txBody>
      </p:sp>
      <p:sp>
        <p:nvSpPr>
          <p:cNvPr id="71684" name="Rectangle 9"/>
          <p:cNvSpPr>
            <a:spLocks noGrp="1" noChangeArrowheads="1"/>
          </p:cNvSpPr>
          <p:nvPr>
            <p:ph type="ftr" sz="quarter" idx="4"/>
          </p:nvPr>
        </p:nvSpPr>
        <p:spPr>
          <a:noFill/>
        </p:spPr>
        <p:txBody>
          <a:bodyPr/>
          <a:lstStyle/>
          <a:p>
            <a:endParaRPr lang="en-US"/>
          </a:p>
        </p:txBody>
      </p:sp>
      <p:sp>
        <p:nvSpPr>
          <p:cNvPr id="71685" name="Rectangle 18"/>
          <p:cNvSpPr>
            <a:spLocks noGrp="1" noChangeArrowheads="1"/>
          </p:cNvSpPr>
          <p:nvPr>
            <p:ph type="sldNum" sz="quarter" idx="5"/>
          </p:nvPr>
        </p:nvSpPr>
        <p:spPr>
          <a:noFill/>
        </p:spPr>
        <p:txBody>
          <a:bodyPr/>
          <a:lstStyle/>
          <a:p>
            <a:fld id="{EFB532FF-076C-4E9D-87A6-495D32E51444}" type="slidenum">
              <a:rPr lang="en-US"/>
              <a:pPr/>
              <a:t>22</a:t>
            </a:fld>
            <a:endParaRPr lang="en-US"/>
          </a:p>
        </p:txBody>
      </p:sp>
      <p:sp>
        <p:nvSpPr>
          <p:cNvPr id="71686" name="Rectangle 28"/>
          <p:cNvSpPr>
            <a:spLocks noGrp="1" noChangeArrowheads="1"/>
          </p:cNvSpPr>
          <p:nvPr>
            <p:ph type="hdr" sz="quarter"/>
          </p:nvPr>
        </p:nvSpPr>
        <p:spPr>
          <a:noFill/>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More information</a:t>
            </a:r>
            <a:r>
              <a:rPr lang="en-US" baseline="0" dirty="0" smtClean="0"/>
              <a:t> here: http://blogs.msdn.com/tims/archive/2007/07/27/what-s-new-in-wpf-3-5-here-s-fifteen-cool-features.aspx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10/5/2007 9:35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28</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noChangeArrowheads="1"/>
          </p:cNvSpPr>
          <p:nvPr>
            <p:ph type="sldNum" sz="quarter" idx="5"/>
          </p:nvPr>
        </p:nvSpPr>
        <p:spPr/>
        <p:txBody>
          <a:bodyPr/>
          <a:lstStyle/>
          <a:p>
            <a:fld id="{A96AA65C-052F-4A36-8DB8-D6A6224D614E}" type="slidenum">
              <a:rPr lang="en-US"/>
              <a:pPr/>
              <a:t>3</a:t>
            </a:fld>
            <a:endParaRPr lang="en-US" dirty="0"/>
          </a:p>
        </p:txBody>
      </p:sp>
      <p:sp>
        <p:nvSpPr>
          <p:cNvPr id="6146" name="Rectangle 243713"/>
          <p:cNvSpPr>
            <a:spLocks noGrp="1" noRot="1" noChangeAspect="1" noChangeArrowheads="1" noTextEdit="1"/>
          </p:cNvSpPr>
          <p:nvPr>
            <p:ph type="sldImg"/>
          </p:nvPr>
        </p:nvSpPr>
        <p:spPr>
          <a:noFill/>
          <a:ln cap="flat">
            <a:headEnd type="none" w="med" len="med"/>
            <a:tailEnd type="none" w="med" len="med"/>
          </a:ln>
        </p:spPr>
      </p:sp>
      <p:sp>
        <p:nvSpPr>
          <p:cNvPr id="243715" name="Rectangle 243714"/>
          <p:cNvSpPr>
            <a:spLocks noGrp="1" noChangeArrowheads="1"/>
          </p:cNvSpPr>
          <p:nvPr>
            <p:ph type="body" idx="1"/>
          </p:nvPr>
        </p:nvSpPr>
        <p:spPr/>
        <p:txBody>
          <a:bodyPr/>
          <a:lstStyle/>
          <a:p>
            <a:pPr eaLnBrk="1" hangingPunct="1"/>
            <a:r>
              <a:rPr lang="en-US" b="1" dirty="0">
                <a:latin typeface="Segoe" pitchFamily="34" charset="0"/>
              </a:rPr>
              <a:t>Context: These are the four goals of </a:t>
            </a:r>
            <a:r>
              <a:rPr lang="en-US" b="1" dirty="0" smtClean="0">
                <a:latin typeface="Segoe" pitchFamily="34" charset="0"/>
              </a:rPr>
              <a:t>WPF</a:t>
            </a:r>
            <a:r>
              <a:rPr lang="en-US" b="1" baseline="0" dirty="0" smtClean="0">
                <a:latin typeface="Segoe" pitchFamily="34" charset="0"/>
              </a:rPr>
              <a:t> </a:t>
            </a:r>
            <a:r>
              <a:rPr lang="en-US" b="1" dirty="0" smtClean="0">
                <a:latin typeface="Segoe" pitchFamily="34" charset="0"/>
              </a:rPr>
              <a:t>– </a:t>
            </a:r>
            <a:r>
              <a:rPr lang="en-US" b="1" dirty="0">
                <a:latin typeface="Segoe" pitchFamily="34" charset="0"/>
              </a:rPr>
              <a:t>next few slides drill down further on each of them.</a:t>
            </a:r>
          </a:p>
          <a:p>
            <a:pPr eaLnBrk="1" hangingPunct="1"/>
            <a:endParaRPr lang="en-US" b="1" dirty="0">
              <a:latin typeface="Segoe" pitchFamily="34" charset="0"/>
            </a:endParaRPr>
          </a:p>
          <a:p>
            <a:pPr eaLnBrk="1" hangingPunct="1"/>
            <a:r>
              <a:rPr lang="en-US" dirty="0">
                <a:latin typeface="Segoe" pitchFamily="34" charset="0"/>
              </a:rPr>
              <a:t>Building UI, graphics, documents and media into a single environment: providing a richer experience by unifying these together, allowing them to be integrated in a far deeper way than before, and reducing the number of APIs developers have to track by putting things into a single managed object-orientated interface.</a:t>
            </a:r>
          </a:p>
          <a:p>
            <a:pPr eaLnBrk="1" hangingPunct="1"/>
            <a:r>
              <a:rPr lang="en-US" dirty="0">
                <a:latin typeface="Segoe" pitchFamily="34" charset="0"/>
              </a:rPr>
              <a:t>Rich graphics processors woefully underused by modern applications. 128MB memory, rich 3D capabilities. Avalon takes advantage of these capabilities using a DirectX-based model. Vector- rather than bitmap-based, supports high-dpi, double buffering. </a:t>
            </a:r>
          </a:p>
          <a:p>
            <a:pPr eaLnBrk="1" hangingPunct="1"/>
            <a:r>
              <a:rPr lang="en-US" dirty="0">
                <a:latin typeface="Segoe" pitchFamily="34" charset="0"/>
              </a:rPr>
              <a:t>Declarative and procedural programming supported for designers and developers to do what they want to do.</a:t>
            </a:r>
          </a:p>
          <a:p>
            <a:pPr eaLnBrk="1" hangingPunct="1"/>
            <a:r>
              <a:rPr lang="en-US" dirty="0">
                <a:latin typeface="Segoe" pitchFamily="34" charset="0"/>
              </a:rPr>
              <a:t>Need to make it as easy as “clicking on a link” to deploy an Avalon application: either via a browser or via a standalone app.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41665"/>
          <p:cNvSpPr>
            <a:spLocks noGrp="1" noRot="1" noChangeAspect="1" noChangeArrowheads="1" noTextEdit="1"/>
          </p:cNvSpPr>
          <p:nvPr>
            <p:ph type="sldImg"/>
          </p:nvPr>
        </p:nvSpPr>
        <p:spPr>
          <a:noFill/>
          <a:ln cap="flat">
            <a:headEnd type="none" w="med" len="med"/>
            <a:tailEnd type="none" w="med" len="med"/>
          </a:ln>
        </p:spPr>
      </p:sp>
      <p:sp>
        <p:nvSpPr>
          <p:cNvPr id="46083" name="Rectangle 241666"/>
          <p:cNvSpPr>
            <a:spLocks noGrp="1" noChangeArrowheads="1"/>
          </p:cNvSpPr>
          <p:nvPr>
            <p:ph type="body" idx="1"/>
          </p:nvPr>
        </p:nvSpPr>
        <p:spPr>
          <a:noFill/>
          <a:ln/>
        </p:spPr>
        <p:txBody>
          <a:bodyPr>
            <a:normAutofit fontScale="92500"/>
          </a:bodyPr>
          <a:lstStyle/>
          <a:p>
            <a:pPr eaLnBrk="1" hangingPunct="1">
              <a:lnSpc>
                <a:spcPct val="80000"/>
              </a:lnSpc>
            </a:pPr>
            <a:r>
              <a:rPr lang="en-US" sz="800" b="1" dirty="0" smtClean="0"/>
              <a:t>ARCHITECTURE: </a:t>
            </a:r>
            <a:r>
              <a:rPr lang="en-US" sz="800" dirty="0" smtClean="0"/>
              <a:t>This diagram shows the basic architecture for WPF.  Notice all the different media types (in yellow) that are handled by WPF: Vectors, Bitmaps, 3D, Audio and Video, Text and Effects!  Second, notice how the animation capabilities of WPF spans across all the media types, allowing you to animate any kind of content.  The WPF Composition Engine (in black) is one of the revolutionary features of WPF.  This engine provides capability of having live content inside of another content.  This means that you can have a 3D object rotating inside a Button control and furthermore you can have a video projected over the surface of the 3D object!  This tree structure and nesting capability is available for all content and every control that WPF provides. </a:t>
            </a:r>
          </a:p>
          <a:p>
            <a:pPr eaLnBrk="1" hangingPunct="1">
              <a:lnSpc>
                <a:spcPct val="80000"/>
              </a:lnSpc>
            </a:pPr>
            <a:endParaRPr lang="en-US" sz="800" dirty="0" smtClean="0"/>
          </a:p>
          <a:p>
            <a:pPr eaLnBrk="1" hangingPunct="1">
              <a:lnSpc>
                <a:spcPct val="80000"/>
              </a:lnSpc>
            </a:pPr>
            <a:r>
              <a:rPr lang="en-US" sz="800" dirty="0" smtClean="0"/>
              <a:t>WPF is not only about rich user interfaces but also about high fidelity information, connection and data.  Controls, Layout and </a:t>
            </a:r>
            <a:r>
              <a:rPr lang="en-US" sz="800" dirty="0" smtClean="0"/>
              <a:t>Data binding </a:t>
            </a:r>
            <a:r>
              <a:rPr lang="en-US" sz="800" dirty="0" smtClean="0"/>
              <a:t>are just some of the examples of this power.  The XPS format is a rich document definition that allows us to enjoy the best of WPF in a document. In summary, WPF represents an evolution in terms of richness, interactivity as well as information and data.</a:t>
            </a:r>
          </a:p>
          <a:p>
            <a:pPr eaLnBrk="1" hangingPunct="1">
              <a:lnSpc>
                <a:spcPct val="80000"/>
              </a:lnSpc>
            </a:pPr>
            <a:endParaRPr lang="en-US" sz="800" dirty="0" smtClean="0"/>
          </a:p>
          <a:p>
            <a:pPr eaLnBrk="1" hangingPunct="1">
              <a:lnSpc>
                <a:spcPct val="80000"/>
              </a:lnSpc>
            </a:pPr>
            <a:r>
              <a:rPr lang="en-US" sz="800" b="1" dirty="0" smtClean="0"/>
              <a:t>DESIGN PRINCIPLES</a:t>
            </a:r>
            <a:r>
              <a:rPr lang="en-US" sz="800" dirty="0" smtClean="0"/>
              <a:t> - The design principles behind Windows Presentation Foundation can be categorized as follows: </a:t>
            </a:r>
          </a:p>
          <a:p>
            <a:pPr eaLnBrk="1" hangingPunct="1">
              <a:lnSpc>
                <a:spcPct val="80000"/>
              </a:lnSpc>
            </a:pPr>
            <a:r>
              <a:rPr lang="en-US" sz="800" b="1" i="1" dirty="0" smtClean="0"/>
              <a:t>Integration</a:t>
            </a:r>
            <a:r>
              <a:rPr lang="en-US" sz="800" b="1" dirty="0" smtClean="0"/>
              <a:t>: </a:t>
            </a:r>
            <a:r>
              <a:rPr lang="en-US" sz="800" dirty="0" smtClean="0"/>
              <a:t>Windows Presentation Foundation offers a unified API that spans the services identified in Table 1. Developers today are faced with a myriad choice of disparate technologies and APIs, depending on whether they are targeting 2D graphics (GDI or GDI+), user interface (USER32 or Windows Forms), media (DirectShow), or 3D (Direct3D or OpenGL). Windows Presentation Foundation provides a single model that is orthogonal across all these services and allows seamless integration of content within a single application. You can use the same constructs for animation, data binding and styling, regardless of whether you are targeting 2D, 3D or text content. </a:t>
            </a:r>
          </a:p>
          <a:p>
            <a:pPr eaLnBrk="1" hangingPunct="1">
              <a:lnSpc>
                <a:spcPct val="80000"/>
              </a:lnSpc>
            </a:pPr>
            <a:r>
              <a:rPr lang="en-US" sz="800" b="1" i="1" dirty="0" smtClean="0"/>
              <a:t>Vector graphics. </a:t>
            </a:r>
            <a:r>
              <a:rPr lang="en-US" sz="800" dirty="0" smtClean="0"/>
              <a:t>As described in the introduction, Windows Presentation Foundation takes full advantage of the powerful Graphical Processing Units that are part of modern PC systems. At its heart, the composition engine is vector-based, allowing for scaling of all output to match the resolution of a specific machine. The rendering architecture uses Direct3D for all output: on video cards that implement DirectX 7 or later in hardware, Windows Presentation Foundation renders output using the GPU wherever possible. In situations where hardware rendering cannot be used, software rendering is available as a fallback. Lastly, a floating-point logical pixel system and 32-bit ARGB color support provide a rich high-fidelity experience that anticipates future technology needs, such as high-DPI displays. </a:t>
            </a:r>
          </a:p>
          <a:p>
            <a:pPr eaLnBrk="1" hangingPunct="1">
              <a:lnSpc>
                <a:spcPct val="80000"/>
              </a:lnSpc>
            </a:pPr>
            <a:r>
              <a:rPr lang="en-US" sz="800" b="1" i="1" dirty="0" smtClean="0"/>
              <a:t>Declarative programming. </a:t>
            </a:r>
            <a:r>
              <a:rPr lang="en-US" sz="800" dirty="0" smtClean="0"/>
              <a:t>Windows Presentation Foundation introduces XAML (eXtensible Application Markup Language), an XML-based language for instantiating and populating nested object hierarchies. While XAML isn't exclusively tied to Windows Presentation Foundation, it is inherently suitable for tasks such as UI definition and construction. The design of XAML allows applications to parse and manipulate UI logic at run-time for dynamic workflow scenarios. Importantly, the XAML / code-behind model embodied in Windows Presentation Foundation allows designers and developers to work collaboratively on client application design and development, using tools such as Expression "Sparkle" as well as third-party specialist tools including ZAM 3D and Mobiform Aurora. </a:t>
            </a:r>
          </a:p>
          <a:p>
            <a:pPr eaLnBrk="1" hangingPunct="1">
              <a:lnSpc>
                <a:spcPct val="80000"/>
              </a:lnSpc>
            </a:pPr>
            <a:r>
              <a:rPr lang="en-US" sz="800" b="1" i="1" dirty="0" smtClean="0"/>
              <a:t>Easy deployment</a:t>
            </a:r>
            <a:r>
              <a:rPr lang="en-US" sz="800" b="1" dirty="0" smtClean="0"/>
              <a:t>. </a:t>
            </a:r>
            <a:r>
              <a:rPr lang="en-US" sz="800" dirty="0" smtClean="0"/>
              <a:t>With support for both standalone applications and Web-browser applications, Windows Presentation Foundation offers the best of both deployment models. Web-browser applications run from within Internet Explorer, either occupying the entire window or within an inline frame. They offer the ease of deployment for which Web applications are famed, as well as operating within a partial trust sandbox that protects the client machine against malicious applications. Yet they can still take advantage of the local client hardware and use 3D and media services for the richest Web experience available today. On the other hand, standalone applications are locally installed via ClickOnce or MSI technologies and offer full access to the underlying platform. </a:t>
            </a:r>
          </a:p>
          <a:p>
            <a:pPr eaLnBrk="1" hangingPunct="1">
              <a:lnSpc>
                <a:spcPct val="80000"/>
              </a:lnSpc>
            </a:pPr>
            <a:r>
              <a:rPr lang="en-US" sz="800" b="1" i="1" dirty="0" smtClean="0"/>
              <a:t>Document lifecycle. </a:t>
            </a:r>
            <a:r>
              <a:rPr lang="en-US" sz="800" dirty="0" smtClean="0"/>
              <a:t>Windows Presentation Foundation introduces a new set of document and print technologies. Applications that need to persist data to a local store can use the </a:t>
            </a:r>
            <a:r>
              <a:rPr lang="en-US" sz="800" i="1" dirty="0" smtClean="0"/>
              <a:t>Open Packaging Conventions</a:t>
            </a:r>
            <a:r>
              <a:rPr lang="en-US" sz="800" dirty="0" smtClean="0"/>
              <a:t>, a ZIP-based packaging convention shared with Office 12 that supports core properties and custom metadata, digital signatures and rights management functionality. For applications that want to share documents for collaboration across multiple machines, even without the application installed, the </a:t>
            </a:r>
            <a:r>
              <a:rPr lang="en-US" sz="800" i="1" dirty="0" smtClean="0"/>
              <a:t>XML Paper Specification</a:t>
            </a:r>
            <a:r>
              <a:rPr lang="en-US" sz="800" dirty="0" smtClean="0"/>
              <a:t> allows visuals to be fixed in a printable, portable format. </a:t>
            </a:r>
          </a:p>
          <a:p>
            <a:pPr eaLnBrk="1" hangingPunct="1">
              <a:lnSpc>
                <a:spcPct val="80000"/>
              </a:lnSpc>
            </a:pPr>
            <a:endParaRPr lang="en-US" sz="800" dirty="0" smtClean="0"/>
          </a:p>
          <a:p>
            <a:pPr eaLnBrk="1" hangingPunct="1">
              <a:lnSpc>
                <a:spcPct val="80000"/>
              </a:lnSpc>
            </a:pPr>
            <a:endParaRPr lang="en-US" sz="800" dirty="0" smtClean="0"/>
          </a:p>
          <a:p>
            <a:pPr eaLnBrk="1" hangingPunct="1">
              <a:lnSpc>
                <a:spcPct val="80000"/>
              </a:lnSpc>
            </a:pPr>
            <a:endParaRPr lang="en-US" sz="800" dirty="0" smtClean="0"/>
          </a:p>
          <a:p>
            <a:pPr eaLnBrk="1" hangingPunct="1">
              <a:lnSpc>
                <a:spcPct val="80000"/>
              </a:lnSpc>
            </a:pPr>
            <a:endParaRPr lang="en-US" sz="800" dirty="0" smtClean="0"/>
          </a:p>
        </p:txBody>
      </p:sp>
      <p:sp>
        <p:nvSpPr>
          <p:cNvPr id="46084" name="Rectangle 241667"/>
          <p:cNvSpPr>
            <a:spLocks noGrp="1" noChangeArrowheads="1"/>
          </p:cNvSpPr>
          <p:nvPr/>
        </p:nvSpPr>
        <p:spPr bwMode="auto">
          <a:xfrm>
            <a:off x="3884122" y="8685235"/>
            <a:ext cx="2972320" cy="457200"/>
          </a:xfrm>
          <a:prstGeom prst="rect">
            <a:avLst/>
          </a:prstGeom>
          <a:noFill/>
          <a:ln w="9525" algn="ctr">
            <a:noFill/>
            <a:miter lim="800000"/>
            <a:headEnd/>
            <a:tailEnd/>
          </a:ln>
        </p:spPr>
        <p:txBody>
          <a:bodyPr lIns="91427" tIns="45713" rIns="91427" bIns="45713" anchor="b"/>
          <a:lstStyle/>
          <a:p>
            <a:pPr algn="r" eaLnBrk="1" hangingPunct="1"/>
            <a:fld id="{178B311C-6854-4F85-97A3-1DC7288F19CD}" type="slidenum">
              <a:rPr lang="en-US" sz="1200"/>
              <a:pPr algn="r" eaLnBrk="1" hangingPunct="1"/>
              <a:t>11</a:t>
            </a:fld>
            <a:endParaRPr 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9515AE-CA4C-4B49-A4AB-F8B20BFAF196}" type="slidenum">
              <a:rPr lang="en-US"/>
              <a:pPr/>
              <a:t>13</a:t>
            </a:fld>
            <a:endParaRPr lang="en-US" dirty="0"/>
          </a:p>
        </p:txBody>
      </p:sp>
      <p:sp>
        <p:nvSpPr>
          <p:cNvPr id="185346" name="Rectangle 2"/>
          <p:cNvSpPr>
            <a:spLocks noGrp="1" noRot="1" noChangeAspect="1" noChangeArrowheads="1" noTextEdit="1"/>
          </p:cNvSpPr>
          <p:nvPr>
            <p:ph type="sldImg"/>
          </p:nvPr>
        </p:nvSpPr>
        <p:spPr>
          <a:xfrm>
            <a:off x="1144588" y="687388"/>
            <a:ext cx="4570412" cy="3427412"/>
          </a:xfrm>
          <a:ln/>
        </p:spPr>
      </p:sp>
      <p:sp>
        <p:nvSpPr>
          <p:cNvPr id="185347" name="Rectangle 3"/>
          <p:cNvSpPr>
            <a:spLocks noGrp="1" noChangeArrowheads="1"/>
          </p:cNvSpPr>
          <p:nvPr>
            <p:ph type="body" idx="1"/>
          </p:nvPr>
        </p:nvSpPr>
        <p:spPr/>
        <p:txBody>
          <a:bodyPr/>
          <a:lstStyle/>
          <a:p>
            <a:pPr>
              <a:lnSpc>
                <a:spcPct val="90000"/>
              </a:lnSpc>
            </a:pPr>
            <a:r>
              <a:rPr lang="en-US" b="1" dirty="0"/>
              <a:t>Context: Third Avalon pillar</a:t>
            </a:r>
            <a:endParaRPr lang="en-US" dirty="0"/>
          </a:p>
          <a:p>
            <a:pPr>
              <a:lnSpc>
                <a:spcPct val="90000"/>
              </a:lnSpc>
            </a:pPr>
            <a:r>
              <a:rPr lang="en-US" dirty="0"/>
              <a:t>Avalon introduces a new role to the rich client software development team – that of graphical designer. Gone are the days of boring gray buttons and poorly designed applications: with the declarative programming model enabled by XAML, you can split off presentation and logic in the same way as with a web application. XAML is a markup language that is inherently toolable, allowing for designers and developers to use independent tools. </a:t>
            </a:r>
          </a:p>
          <a:p>
            <a:pPr>
              <a:lnSpc>
                <a:spcPct val="90000"/>
              </a:lnSpc>
            </a:pPr>
            <a:endParaRPr lang="en-US" dirty="0"/>
          </a:p>
          <a:p>
            <a:pPr>
              <a:lnSpc>
                <a:spcPct val="90000"/>
              </a:lnSpc>
            </a:pPr>
            <a:r>
              <a:rPr lang="en-US" dirty="0"/>
              <a:t>From http://blogs.msdn.com/tims/archive/2004/11/19/267048.aspx:</a:t>
            </a:r>
          </a:p>
          <a:p>
            <a:pPr>
              <a:lnSpc>
                <a:spcPct val="90000"/>
              </a:lnSpc>
            </a:pPr>
            <a:r>
              <a:rPr lang="en-US" b="1" dirty="0">
                <a:hlinkClick r:id="rId3"/>
              </a:rPr>
              <a:t>XAML</a:t>
            </a:r>
            <a:r>
              <a:rPr lang="en-US" dirty="0"/>
              <a:t> (which stands for "Extensible Application Markup Language") provides an XML-based way to specify declaratively a hierarchy of objects with properties and logic. We're positioning XAML as a user interface design language, because it is ideal for generating the kind of code that traditionally resided in a hidden #region area and was hard to maintain by both developers and tools. If you've ever wanted to edit the auto-generated blocks of code created by Visual Studio but been dissuaded by the warning comments writ large, or you've gone ahead regardless and been burnt badly when your tools refused to load your changes, you'll appreciate XAML. </a:t>
            </a:r>
            <a:r>
              <a:rPr lang="en-US" i="1" dirty="0"/>
              <a:t>XAML is not Avalon, and Avalon is not XAML.</a:t>
            </a:r>
            <a:r>
              <a:rPr lang="en-US" b="1" dirty="0"/>
              <a:t> </a:t>
            </a:r>
            <a:r>
              <a:rPr lang="en-US" dirty="0"/>
              <a:t>It so happens that they come out of the same team at Microsoft, but they are not intrinsically wedded together. I've been asked before "where can I go to get the XSD for XAML?" and hopefully it's now clear that this question doesn't make much more sense than asking for the C# schema. XAML gets compiled into an object definition.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91489"/>
          <p:cNvSpPr>
            <a:spLocks noGrp="1" noRot="1" noChangeAspect="1" noChangeArrowheads="1" noTextEdit="1"/>
          </p:cNvSpPr>
          <p:nvPr>
            <p:ph type="sldImg"/>
          </p:nvPr>
        </p:nvSpPr>
        <p:spPr>
          <a:noFill/>
          <a:ln cap="flat">
            <a:headEnd type="none" w="med" len="med"/>
            <a:tailEnd type="none" w="med" len="med"/>
          </a:ln>
        </p:spPr>
      </p:sp>
      <p:sp>
        <p:nvSpPr>
          <p:cNvPr id="28" name="Rectangle 27"/>
          <p:cNvSpPr>
            <a:spLocks noGrp="1" noChangeArrowheads="1"/>
          </p:cNvSpPr>
          <p:nvPr>
            <p:ph type="body" idx="1"/>
          </p:nvPr>
        </p:nvSpPr>
        <p:spPr/>
        <p:txBody>
          <a:bodyPr>
            <a:normAutofit fontScale="92500"/>
          </a:bodyPr>
          <a:lstStyle/>
          <a:p>
            <a:pPr hangingPunct="1">
              <a:defRPr/>
            </a:pPr>
            <a:r>
              <a:rPr lang="en-US" b="1" dirty="0" smtClean="0">
                <a:ea typeface="Times New Roman" pitchFamily="18" charset="0"/>
                <a:cs typeface="Arial" charset="0"/>
              </a:rPr>
              <a:t>Controls:</a:t>
            </a:r>
            <a:r>
              <a:rPr lang="en-US" dirty="0" smtClean="0">
                <a:ea typeface="Times New Roman" pitchFamily="18" charset="0"/>
                <a:cs typeface="Arial" charset="0"/>
              </a:rPr>
              <a:t> WPF provides a rich set of controls – </a:t>
            </a:r>
            <a:r>
              <a:rPr lang="en-US" dirty="0" smtClean="0">
                <a:ea typeface="Times New Roman" pitchFamily="18" charset="0"/>
                <a:cs typeface="Arial" charset="0"/>
                <a:hlinkClick r:id="rId3"/>
              </a:rPr>
              <a:t>Border</a:t>
            </a:r>
            <a:r>
              <a:rPr lang="en-US" dirty="0" smtClean="0">
                <a:ea typeface="Times New Roman" pitchFamily="18" charset="0"/>
                <a:cs typeface="Arial" charset="0"/>
              </a:rPr>
              <a:t>, </a:t>
            </a:r>
            <a:r>
              <a:rPr lang="en-US" dirty="0" err="1" smtClean="0">
                <a:ea typeface="Times New Roman" pitchFamily="18" charset="0"/>
                <a:cs typeface="Arial" charset="0"/>
                <a:hlinkClick r:id="rId4"/>
              </a:rPr>
              <a:t>BulletDecorator</a:t>
            </a:r>
            <a:r>
              <a:rPr lang="en-US" dirty="0" smtClean="0">
                <a:ea typeface="Times New Roman" pitchFamily="18" charset="0"/>
                <a:cs typeface="Arial" charset="0"/>
              </a:rPr>
              <a:t> , </a:t>
            </a:r>
            <a:r>
              <a:rPr lang="en-US" dirty="0" smtClean="0">
                <a:ea typeface="Times New Roman" pitchFamily="18" charset="0"/>
                <a:cs typeface="Arial" charset="0"/>
                <a:hlinkClick r:id="rId5"/>
              </a:rPr>
              <a:t>Button</a:t>
            </a:r>
            <a:r>
              <a:rPr lang="en-US" dirty="0" smtClean="0">
                <a:ea typeface="Times New Roman" pitchFamily="18" charset="0"/>
                <a:cs typeface="Arial" charset="0"/>
              </a:rPr>
              <a:t>, </a:t>
            </a:r>
            <a:r>
              <a:rPr lang="en-US" dirty="0" smtClean="0">
                <a:ea typeface="Times New Roman" pitchFamily="18" charset="0"/>
                <a:cs typeface="Arial" charset="0"/>
                <a:hlinkClick r:id="rId6"/>
              </a:rPr>
              <a:t>Canvas</a:t>
            </a:r>
            <a:r>
              <a:rPr lang="en-US" dirty="0" smtClean="0">
                <a:ea typeface="Times New Roman" pitchFamily="18" charset="0"/>
                <a:cs typeface="Arial" charset="0"/>
              </a:rPr>
              <a:t> , </a:t>
            </a:r>
            <a:r>
              <a:rPr lang="en-US" dirty="0" err="1" smtClean="0">
                <a:ea typeface="Times New Roman" pitchFamily="18" charset="0"/>
                <a:cs typeface="Arial" charset="0"/>
                <a:hlinkClick r:id="rId7"/>
              </a:rPr>
              <a:t>CheckBox</a:t>
            </a:r>
            <a:r>
              <a:rPr lang="en-US" dirty="0" smtClean="0">
                <a:ea typeface="Times New Roman" pitchFamily="18" charset="0"/>
                <a:cs typeface="Arial" charset="0"/>
              </a:rPr>
              <a:t> , </a:t>
            </a:r>
            <a:r>
              <a:rPr lang="en-US" dirty="0" err="1" smtClean="0">
                <a:ea typeface="Times New Roman" pitchFamily="18" charset="0"/>
                <a:cs typeface="Arial" charset="0"/>
                <a:hlinkClick r:id="rId8"/>
              </a:rPr>
              <a:t>ComboBox</a:t>
            </a:r>
            <a:r>
              <a:rPr lang="en-US" dirty="0" smtClean="0">
                <a:ea typeface="Times New Roman" pitchFamily="18" charset="0"/>
                <a:cs typeface="Arial" charset="0"/>
              </a:rPr>
              <a:t> , </a:t>
            </a:r>
            <a:r>
              <a:rPr lang="en-US" dirty="0" err="1" smtClean="0">
                <a:ea typeface="Times New Roman" pitchFamily="18" charset="0"/>
                <a:cs typeface="Arial" charset="0"/>
                <a:hlinkClick r:id="rId9"/>
              </a:rPr>
              <a:t>ContextMenu</a:t>
            </a:r>
            <a:r>
              <a:rPr lang="en-US" dirty="0" smtClean="0">
                <a:ea typeface="Times New Roman" pitchFamily="18" charset="0"/>
                <a:cs typeface="Arial" charset="0"/>
              </a:rPr>
              <a:t> , </a:t>
            </a:r>
            <a:r>
              <a:rPr lang="en-US" dirty="0" smtClean="0">
                <a:ea typeface="Times New Roman" pitchFamily="18" charset="0"/>
                <a:cs typeface="Arial" charset="0"/>
                <a:hlinkClick r:id="rId10"/>
              </a:rPr>
              <a:t>Control</a:t>
            </a:r>
            <a:r>
              <a:rPr lang="en-US" dirty="0" smtClean="0">
                <a:ea typeface="Times New Roman" pitchFamily="18" charset="0"/>
                <a:cs typeface="Arial" charset="0"/>
              </a:rPr>
              <a:t> , </a:t>
            </a:r>
            <a:r>
              <a:rPr lang="en-US" dirty="0" err="1" smtClean="0">
                <a:ea typeface="Times New Roman" pitchFamily="18" charset="0"/>
                <a:cs typeface="Arial" charset="0"/>
                <a:hlinkClick r:id="rId11"/>
              </a:rPr>
              <a:t>DockPanel</a:t>
            </a:r>
            <a:r>
              <a:rPr lang="en-US" dirty="0" smtClean="0">
                <a:ea typeface="Times New Roman" pitchFamily="18" charset="0"/>
                <a:cs typeface="Arial" charset="0"/>
              </a:rPr>
              <a:t> , </a:t>
            </a:r>
            <a:r>
              <a:rPr lang="en-US" dirty="0" err="1" smtClean="0">
                <a:ea typeface="Times New Roman" pitchFamily="18" charset="0"/>
                <a:cs typeface="Arial" charset="0"/>
              </a:rPr>
              <a:t>DocumentViewer</a:t>
            </a:r>
            <a:r>
              <a:rPr lang="en-US" dirty="0" smtClean="0">
                <a:ea typeface="Times New Roman" pitchFamily="18" charset="0"/>
                <a:cs typeface="Arial" charset="0"/>
              </a:rPr>
              <a:t>, </a:t>
            </a:r>
            <a:r>
              <a:rPr lang="en-US" dirty="0" smtClean="0">
                <a:ea typeface="Times New Roman" pitchFamily="18" charset="0"/>
                <a:cs typeface="Arial" charset="0"/>
                <a:hlinkClick r:id="rId12"/>
              </a:rPr>
              <a:t>Expander</a:t>
            </a:r>
            <a:r>
              <a:rPr lang="en-US" dirty="0" smtClean="0">
                <a:ea typeface="Times New Roman" pitchFamily="18" charset="0"/>
                <a:cs typeface="Arial" charset="0"/>
              </a:rPr>
              <a:t> , </a:t>
            </a:r>
            <a:r>
              <a:rPr lang="en-US" dirty="0" err="1" smtClean="0">
                <a:ea typeface="Times New Roman" pitchFamily="18" charset="0"/>
                <a:cs typeface="Arial" charset="0"/>
                <a:hlinkClick r:id="rId13"/>
              </a:rPr>
              <a:t>FlowDocumentPageViewer</a:t>
            </a:r>
            <a:r>
              <a:rPr lang="en-US" dirty="0" smtClean="0">
                <a:ea typeface="Times New Roman" pitchFamily="18" charset="0"/>
                <a:cs typeface="Arial" charset="0"/>
              </a:rPr>
              <a:t> , </a:t>
            </a:r>
            <a:r>
              <a:rPr lang="en-US" dirty="0" err="1" smtClean="0">
                <a:ea typeface="Times New Roman" pitchFamily="18" charset="0"/>
                <a:cs typeface="Arial" charset="0"/>
                <a:hlinkClick r:id="rId14"/>
              </a:rPr>
              <a:t>FlowDocumentReader</a:t>
            </a:r>
            <a:r>
              <a:rPr lang="en-US" dirty="0" smtClean="0">
                <a:ea typeface="Times New Roman" pitchFamily="18" charset="0"/>
                <a:cs typeface="Arial" charset="0"/>
              </a:rPr>
              <a:t> , </a:t>
            </a:r>
            <a:r>
              <a:rPr lang="en-US" dirty="0" err="1" smtClean="0">
                <a:ea typeface="Times New Roman" pitchFamily="18" charset="0"/>
                <a:cs typeface="Arial" charset="0"/>
                <a:hlinkClick r:id="rId15"/>
              </a:rPr>
              <a:t>FlowDocumentScrollViewer</a:t>
            </a:r>
            <a:r>
              <a:rPr lang="en-US" dirty="0" smtClean="0">
                <a:ea typeface="Times New Roman" pitchFamily="18" charset="0"/>
                <a:cs typeface="Arial" charset="0"/>
              </a:rPr>
              <a:t> , </a:t>
            </a:r>
            <a:r>
              <a:rPr lang="en-US" dirty="0" smtClean="0">
                <a:ea typeface="Times New Roman" pitchFamily="18" charset="0"/>
                <a:cs typeface="Arial" charset="0"/>
                <a:hlinkClick r:id="rId16"/>
              </a:rPr>
              <a:t>Frame</a:t>
            </a:r>
            <a:r>
              <a:rPr lang="en-US" dirty="0" smtClean="0">
                <a:ea typeface="Times New Roman" pitchFamily="18" charset="0"/>
                <a:cs typeface="Arial" charset="0"/>
              </a:rPr>
              <a:t> , </a:t>
            </a:r>
            <a:r>
              <a:rPr lang="en-US" dirty="0" smtClean="0">
                <a:ea typeface="Times New Roman" pitchFamily="18" charset="0"/>
                <a:cs typeface="Arial" charset="0"/>
                <a:hlinkClick r:id="rId17"/>
              </a:rPr>
              <a:t>Grid</a:t>
            </a:r>
            <a:r>
              <a:rPr lang="en-US" dirty="0" smtClean="0">
                <a:ea typeface="Times New Roman" pitchFamily="18" charset="0"/>
                <a:cs typeface="Arial" charset="0"/>
              </a:rPr>
              <a:t> , </a:t>
            </a:r>
            <a:r>
              <a:rPr lang="en-US" dirty="0" err="1" smtClean="0">
                <a:ea typeface="Times New Roman" pitchFamily="18" charset="0"/>
                <a:cs typeface="Arial" charset="0"/>
                <a:hlinkClick r:id="rId18"/>
              </a:rPr>
              <a:t>GridSplitter</a:t>
            </a:r>
            <a:r>
              <a:rPr lang="en-US" dirty="0" smtClean="0">
                <a:ea typeface="Times New Roman" pitchFamily="18" charset="0"/>
                <a:cs typeface="Arial" charset="0"/>
              </a:rPr>
              <a:t> , </a:t>
            </a:r>
          </a:p>
          <a:p>
            <a:pPr hangingPunct="1">
              <a:defRPr/>
            </a:pPr>
            <a:r>
              <a:rPr lang="en-US" dirty="0" err="1" smtClean="0">
                <a:ea typeface="Times New Roman" pitchFamily="18" charset="0"/>
                <a:cs typeface="Arial" charset="0"/>
                <a:hlinkClick r:id="rId19"/>
              </a:rPr>
              <a:t>GridView</a:t>
            </a:r>
            <a:r>
              <a:rPr lang="en-US" dirty="0" smtClean="0">
                <a:ea typeface="Times New Roman" pitchFamily="18" charset="0"/>
                <a:cs typeface="Arial" charset="0"/>
              </a:rPr>
              <a:t> , </a:t>
            </a:r>
            <a:r>
              <a:rPr lang="en-US" dirty="0" err="1" smtClean="0">
                <a:ea typeface="Times New Roman" pitchFamily="18" charset="0"/>
                <a:cs typeface="Arial" charset="0"/>
                <a:hlinkClick r:id="rId20"/>
              </a:rPr>
              <a:t>GroupBox</a:t>
            </a:r>
            <a:r>
              <a:rPr lang="en-US" dirty="0" smtClean="0">
                <a:ea typeface="Times New Roman" pitchFamily="18" charset="0"/>
                <a:cs typeface="Arial" charset="0"/>
              </a:rPr>
              <a:t> , </a:t>
            </a:r>
            <a:r>
              <a:rPr lang="en-US" dirty="0" smtClean="0">
                <a:ea typeface="Times New Roman" pitchFamily="18" charset="0"/>
                <a:cs typeface="Arial" charset="0"/>
                <a:hlinkClick r:id="rId21"/>
              </a:rPr>
              <a:t>Image</a:t>
            </a:r>
            <a:r>
              <a:rPr lang="en-US" dirty="0" smtClean="0">
                <a:ea typeface="Times New Roman" pitchFamily="18" charset="0"/>
                <a:cs typeface="Arial" charset="0"/>
              </a:rPr>
              <a:t> , </a:t>
            </a:r>
            <a:r>
              <a:rPr lang="en-US" dirty="0" smtClean="0">
                <a:ea typeface="Times New Roman" pitchFamily="18" charset="0"/>
                <a:cs typeface="Arial" charset="0"/>
                <a:hlinkClick r:id="rId22"/>
              </a:rPr>
              <a:t>Label</a:t>
            </a:r>
            <a:r>
              <a:rPr lang="en-US" dirty="0" smtClean="0">
                <a:ea typeface="Times New Roman" pitchFamily="18" charset="0"/>
                <a:cs typeface="Arial" charset="0"/>
              </a:rPr>
              <a:t> , </a:t>
            </a:r>
            <a:r>
              <a:rPr lang="en-US" dirty="0" err="1" smtClean="0">
                <a:ea typeface="Times New Roman" pitchFamily="18" charset="0"/>
                <a:cs typeface="Arial" charset="0"/>
                <a:hlinkClick r:id="rId23"/>
              </a:rPr>
              <a:t>ListView</a:t>
            </a:r>
            <a:r>
              <a:rPr lang="en-US" dirty="0" smtClean="0">
                <a:ea typeface="Times New Roman" pitchFamily="18" charset="0"/>
                <a:cs typeface="Arial" charset="0"/>
              </a:rPr>
              <a:t> , </a:t>
            </a:r>
            <a:r>
              <a:rPr lang="en-US" dirty="0" err="1" smtClean="0">
                <a:ea typeface="Times New Roman" pitchFamily="18" charset="0"/>
                <a:cs typeface="Arial" charset="0"/>
                <a:hlinkClick r:id="rId24"/>
              </a:rPr>
              <a:t>ListBox</a:t>
            </a:r>
            <a:r>
              <a:rPr lang="en-US" dirty="0" smtClean="0">
                <a:ea typeface="Times New Roman" pitchFamily="18" charset="0"/>
                <a:cs typeface="Arial" charset="0"/>
              </a:rPr>
              <a:t> , </a:t>
            </a:r>
            <a:r>
              <a:rPr lang="en-US" dirty="0" smtClean="0">
                <a:ea typeface="Times New Roman" pitchFamily="18" charset="0"/>
                <a:cs typeface="Arial" charset="0"/>
                <a:hlinkClick r:id="rId25"/>
              </a:rPr>
              <a:t>Menu</a:t>
            </a:r>
            <a:r>
              <a:rPr lang="en-US" dirty="0" smtClean="0">
                <a:ea typeface="Times New Roman" pitchFamily="18" charset="0"/>
                <a:cs typeface="Arial" charset="0"/>
              </a:rPr>
              <a:t> , </a:t>
            </a:r>
            <a:r>
              <a:rPr lang="en-US" dirty="0" smtClean="0">
                <a:ea typeface="Times New Roman" pitchFamily="18" charset="0"/>
                <a:cs typeface="Arial" charset="0"/>
                <a:hlinkClick r:id="rId26"/>
              </a:rPr>
              <a:t>Panel</a:t>
            </a:r>
            <a:r>
              <a:rPr lang="en-US" dirty="0" smtClean="0">
                <a:ea typeface="Times New Roman" pitchFamily="18" charset="0"/>
                <a:cs typeface="Arial" charset="0"/>
              </a:rPr>
              <a:t> , </a:t>
            </a:r>
            <a:r>
              <a:rPr lang="en-US" dirty="0" err="1" smtClean="0">
                <a:ea typeface="Times New Roman" pitchFamily="18" charset="0"/>
                <a:cs typeface="Arial" charset="0"/>
                <a:hlinkClick r:id="rId27"/>
              </a:rPr>
              <a:t>PasswordBox</a:t>
            </a:r>
            <a:r>
              <a:rPr lang="en-US" dirty="0" smtClean="0">
                <a:ea typeface="Times New Roman" pitchFamily="18" charset="0"/>
                <a:cs typeface="Arial" charset="0"/>
              </a:rPr>
              <a:t> , </a:t>
            </a:r>
            <a:r>
              <a:rPr lang="en-US" dirty="0" smtClean="0">
                <a:ea typeface="Times New Roman" pitchFamily="18" charset="0"/>
                <a:cs typeface="Arial" charset="0"/>
                <a:hlinkClick r:id="rId28"/>
              </a:rPr>
              <a:t>Popup</a:t>
            </a:r>
            <a:r>
              <a:rPr lang="en-US" dirty="0" smtClean="0">
                <a:ea typeface="Times New Roman" pitchFamily="18" charset="0"/>
                <a:cs typeface="Arial" charset="0"/>
              </a:rPr>
              <a:t> , Tooltip, etc….</a:t>
            </a:r>
          </a:p>
          <a:p>
            <a:pPr hangingPunct="1">
              <a:defRPr/>
            </a:pPr>
            <a:endParaRPr lang="en-US" dirty="0" smtClean="0">
              <a:ea typeface="Times New Roman" pitchFamily="18" charset="0"/>
              <a:cs typeface="Arial" charset="0"/>
            </a:endParaRPr>
          </a:p>
          <a:p>
            <a:pPr hangingPunct="1">
              <a:defRPr/>
            </a:pPr>
            <a:r>
              <a:rPr lang="en-US" b="1" dirty="0" smtClean="0">
                <a:ea typeface="Times New Roman" pitchFamily="18" charset="0"/>
                <a:cs typeface="Arial" charset="0"/>
              </a:rPr>
              <a:t>Animation, Triggers and Timelines</a:t>
            </a:r>
            <a:r>
              <a:rPr lang="en-US" dirty="0" smtClean="0">
                <a:ea typeface="Times New Roman" pitchFamily="18" charset="0"/>
                <a:cs typeface="Arial" charset="0"/>
              </a:rPr>
              <a:t> – In the illustration above, "Start" refers to an ellipse, </a:t>
            </a:r>
            <a:r>
              <a:rPr lang="en-US" dirty="0" err="1" smtClean="0">
                <a:ea typeface="Times New Roman" pitchFamily="18" charset="0"/>
                <a:cs typeface="Arial" charset="0"/>
              </a:rPr>
              <a:t>MouseDown</a:t>
            </a:r>
            <a:r>
              <a:rPr lang="en-US" dirty="0" smtClean="0">
                <a:ea typeface="Times New Roman" pitchFamily="18" charset="0"/>
                <a:cs typeface="Arial" charset="0"/>
              </a:rPr>
              <a:t> describes an event, and "Resume" describes the action that will be taken on the timeline "</a:t>
            </a:r>
            <a:r>
              <a:rPr lang="en-US" dirty="0" err="1" smtClean="0">
                <a:ea typeface="Times New Roman" pitchFamily="18" charset="0"/>
                <a:cs typeface="Arial" charset="0"/>
              </a:rPr>
              <a:t>OnLoaded</a:t>
            </a:r>
            <a:r>
              <a:rPr lang="en-US" dirty="0" smtClean="0">
                <a:ea typeface="Times New Roman" pitchFamily="18" charset="0"/>
                <a:cs typeface="Arial" charset="0"/>
              </a:rPr>
              <a:t>" when that event occurs. These 3 pieces make up a trigger. All this can be accomplished using a timeline, such as one shown above in Microsoft Expression Interactive Designer.</a:t>
            </a:r>
          </a:p>
          <a:p>
            <a:pPr hangingPunct="1">
              <a:defRPr/>
            </a:pPr>
            <a:endParaRPr lang="en-US" dirty="0" smtClean="0">
              <a:ea typeface="Times New Roman" pitchFamily="18" charset="0"/>
              <a:cs typeface="Arial" charset="0"/>
            </a:endParaRPr>
          </a:p>
          <a:p>
            <a:pPr hangingPunct="1">
              <a:defRPr/>
            </a:pPr>
            <a:r>
              <a:rPr lang="en-US" b="1" dirty="0" smtClean="0">
                <a:ea typeface="Times New Roman" pitchFamily="18" charset="0"/>
                <a:cs typeface="Arial" charset="0"/>
              </a:rPr>
              <a:t>Styles and Resources</a:t>
            </a:r>
            <a:r>
              <a:rPr lang="en-US" dirty="0" smtClean="0">
                <a:ea typeface="Times New Roman" pitchFamily="18" charset="0"/>
                <a:cs typeface="Arial" charset="0"/>
              </a:rPr>
              <a:t> –</a:t>
            </a:r>
            <a:r>
              <a:rPr lang="en-US" b="1" dirty="0" smtClean="0">
                <a:ea typeface="Times New Roman" pitchFamily="18" charset="0"/>
                <a:cs typeface="Arial" charset="0"/>
              </a:rPr>
              <a:t> Styles </a:t>
            </a:r>
            <a:r>
              <a:rPr lang="en-US" dirty="0" smtClean="0">
                <a:ea typeface="Times New Roman" pitchFamily="18" charset="0"/>
                <a:cs typeface="Arial" charset="0"/>
              </a:rPr>
              <a:t>c</a:t>
            </a:r>
            <a:r>
              <a:rPr lang="en-US" dirty="0" smtClean="0">
                <a:solidFill>
                  <a:schemeClr val="bg1"/>
                </a:solidFill>
                <a:effectLst>
                  <a:outerShdw blurRad="38100" dist="38100" dir="2700000" algn="tl">
                    <a:srgbClr val="C0C0C0"/>
                  </a:outerShdw>
                </a:effectLst>
                <a:ea typeface="Times New Roman" pitchFamily="18" charset="0"/>
                <a:cs typeface="Arial" charset="0"/>
              </a:rPr>
              <a:t>entrally define the appearance and interactive behaviors of the elements in your app. </a:t>
            </a:r>
            <a:r>
              <a:rPr lang="en-US" dirty="0" smtClean="0">
                <a:effectLst>
                  <a:outerShdw blurRad="38100" dist="38100" dir="2700000" algn="tl">
                    <a:srgbClr val="C0C0C0"/>
                  </a:outerShdw>
                </a:effectLst>
                <a:ea typeface="Times New Roman" pitchFamily="18" charset="0"/>
                <a:cs typeface="Arial" charset="0"/>
              </a:rPr>
              <a:t>A </a:t>
            </a:r>
            <a:r>
              <a:rPr lang="en-US" b="1" dirty="0" smtClean="0">
                <a:effectLst>
                  <a:outerShdw blurRad="38100" dist="38100" dir="2700000" algn="tl">
                    <a:srgbClr val="C0C0C0"/>
                  </a:outerShdw>
                </a:effectLst>
                <a:ea typeface="Times New Roman" pitchFamily="18" charset="0"/>
                <a:cs typeface="Arial" charset="0"/>
              </a:rPr>
              <a:t>resource</a:t>
            </a:r>
            <a:r>
              <a:rPr lang="en-US" dirty="0" smtClean="0">
                <a:effectLst>
                  <a:outerShdw blurRad="38100" dist="38100" dir="2700000" algn="tl">
                    <a:srgbClr val="C0C0C0"/>
                  </a:outerShdw>
                </a:effectLst>
                <a:ea typeface="Times New Roman" pitchFamily="18" charset="0"/>
                <a:cs typeface="Arial" charset="0"/>
              </a:rPr>
              <a:t> is an object defined within an application based on Microsoft® Windows® Presentation Foundation (WPF) for the purpose of re-using the resource in different places. One of the most common uses of a resource is in re-using a color in different controls. You can change the color of the resource once and see the changes affect any controls that linked to it. Changing one asset with multiple relationships is easier than replacing many instances of data that has been copied and pasted several times. Resources can be applied to any kind of value, such as text, numbers, styles, templates, and complex objects.</a:t>
            </a:r>
          </a:p>
          <a:p>
            <a:pPr hangingPunct="1">
              <a:defRPr/>
            </a:pPr>
            <a:r>
              <a:rPr lang="en-US" dirty="0" smtClean="0">
                <a:effectLst>
                  <a:outerShdw blurRad="38100" dist="38100" dir="2700000" algn="tl">
                    <a:srgbClr val="C0C0C0"/>
                  </a:outerShdw>
                </a:effectLst>
                <a:ea typeface="Times New Roman" pitchFamily="18" charset="0"/>
                <a:cs typeface="Arial" charset="0"/>
              </a:rPr>
              <a:t>An external resource dictionary is a file that represents a set of resources. This file can be used in any project by linking to the resource dictionary from a scene or application. External resource dictionaries enable other applications to export re-usable assets which can then be imported into Microsoft Expression™ Interactive Designer. These external resource dictionary files allow designers and developers to re-use the same asset across multiple applications based on WPF.</a:t>
            </a:r>
            <a:r>
              <a:rPr lang="en-US" dirty="0" smtClean="0">
                <a:ea typeface="Times New Roman" pitchFamily="18" charset="0"/>
                <a:cs typeface="Arial" charset="0"/>
              </a:rPr>
              <a:t> </a:t>
            </a:r>
            <a:endParaRPr lang="en-US" dirty="0" smtClean="0">
              <a:solidFill>
                <a:schemeClr val="bg1"/>
              </a:solidFill>
              <a:effectLst>
                <a:outerShdw blurRad="38100" dist="38100" dir="2700000" algn="tl">
                  <a:srgbClr val="C0C0C0"/>
                </a:outerShdw>
              </a:effectLst>
              <a:ea typeface="Times New Roman" pitchFamily="18" charset="0"/>
              <a:cs typeface="Arial" charset="0"/>
            </a:endParaRPr>
          </a:p>
          <a:p>
            <a:pPr hangingPunct="1">
              <a:defRPr/>
            </a:pPr>
            <a:endParaRPr lang="en-US" dirty="0" smtClean="0">
              <a:ea typeface="Times New Roman" pitchFamily="18" charset="0"/>
              <a:cs typeface="Arial" charset="0"/>
            </a:endParaRPr>
          </a:p>
          <a:p>
            <a:pPr hangingPunct="1">
              <a:defRPr/>
            </a:pPr>
            <a:r>
              <a:rPr lang="en-US" sz="1000" b="1" dirty="0" smtClean="0">
                <a:ea typeface="Times New Roman" pitchFamily="18" charset="0"/>
                <a:cs typeface="Arial" charset="0"/>
              </a:rPr>
              <a:t>Layout panels</a:t>
            </a:r>
            <a:r>
              <a:rPr lang="en-US" sz="1000" dirty="0" smtClean="0">
                <a:ea typeface="Times New Roman" pitchFamily="18" charset="0"/>
                <a:cs typeface="Arial" charset="0"/>
              </a:rPr>
              <a:t> let you position elements within a window</a:t>
            </a:r>
          </a:p>
          <a:p>
            <a:pPr hangingPunct="1">
              <a:defRPr/>
            </a:pPr>
            <a:r>
              <a:rPr lang="en-US" sz="1000" dirty="0" smtClean="0">
                <a:ea typeface="Times New Roman" pitchFamily="18" charset="0"/>
                <a:cs typeface="Arial" charset="0"/>
              </a:rPr>
              <a:t>Different layout panels</a:t>
            </a:r>
          </a:p>
          <a:p>
            <a:pPr lvl="1" hangingPunct="1">
              <a:defRPr/>
            </a:pPr>
            <a:r>
              <a:rPr lang="en-US" dirty="0" smtClean="0">
                <a:ea typeface="Times New Roman" pitchFamily="18" charset="0"/>
                <a:cs typeface="Arial" charset="0"/>
              </a:rPr>
              <a:t>Canvas – for </a:t>
            </a:r>
            <a:r>
              <a:rPr lang="en-US" dirty="0" err="1" smtClean="0">
                <a:ea typeface="Times New Roman" pitchFamily="18" charset="0"/>
                <a:cs typeface="Arial" charset="0"/>
              </a:rPr>
              <a:t>specifiying</a:t>
            </a:r>
            <a:r>
              <a:rPr lang="en-US" dirty="0" smtClean="0">
                <a:ea typeface="Times New Roman" pitchFamily="18" charset="0"/>
                <a:cs typeface="Arial" charset="0"/>
              </a:rPr>
              <a:t> exact (</a:t>
            </a:r>
            <a:r>
              <a:rPr lang="en-US" dirty="0" err="1" smtClean="0">
                <a:ea typeface="Times New Roman" pitchFamily="18" charset="0"/>
                <a:cs typeface="Arial" charset="0"/>
              </a:rPr>
              <a:t>x,y</a:t>
            </a:r>
            <a:r>
              <a:rPr lang="en-US" dirty="0" smtClean="0">
                <a:ea typeface="Times New Roman" pitchFamily="18" charset="0"/>
                <a:cs typeface="Arial" charset="0"/>
              </a:rPr>
              <a:t>) positioning</a:t>
            </a:r>
          </a:p>
          <a:p>
            <a:pPr lvl="1" hangingPunct="1">
              <a:defRPr/>
            </a:pPr>
            <a:r>
              <a:rPr lang="en-US" dirty="0" err="1" smtClean="0">
                <a:ea typeface="Times New Roman" pitchFamily="18" charset="0"/>
                <a:cs typeface="Arial" charset="0"/>
              </a:rPr>
              <a:t>DockPanel</a:t>
            </a:r>
            <a:r>
              <a:rPr lang="en-US" dirty="0" smtClean="0">
                <a:ea typeface="Times New Roman" pitchFamily="18" charset="0"/>
                <a:cs typeface="Arial" charset="0"/>
              </a:rPr>
              <a:t> – for docking elements without worrying about exact (</a:t>
            </a:r>
            <a:r>
              <a:rPr lang="en-US" dirty="0" err="1" smtClean="0">
                <a:ea typeface="Times New Roman" pitchFamily="18" charset="0"/>
                <a:cs typeface="Arial" charset="0"/>
              </a:rPr>
              <a:t>x,y</a:t>
            </a:r>
            <a:r>
              <a:rPr lang="en-US" dirty="0" smtClean="0">
                <a:ea typeface="Times New Roman" pitchFamily="18" charset="0"/>
                <a:cs typeface="Arial" charset="0"/>
              </a:rPr>
              <a:t>) positioning</a:t>
            </a:r>
          </a:p>
          <a:p>
            <a:pPr lvl="1" hangingPunct="1">
              <a:defRPr/>
            </a:pPr>
            <a:r>
              <a:rPr lang="en-US" dirty="0" smtClean="0">
                <a:ea typeface="Times New Roman" pitchFamily="18" charset="0"/>
                <a:cs typeface="Arial" charset="0"/>
              </a:rPr>
              <a:t>StackPanel – for stacking elements from left to right or from top to bottom</a:t>
            </a:r>
          </a:p>
          <a:p>
            <a:pPr lvl="1" hangingPunct="1">
              <a:lnSpc>
                <a:spcPct val="80000"/>
              </a:lnSpc>
              <a:defRPr/>
            </a:pPr>
            <a:r>
              <a:rPr lang="en-US" dirty="0" smtClean="0">
                <a:ea typeface="Times New Roman" pitchFamily="18" charset="0"/>
                <a:cs typeface="Arial" charset="0"/>
              </a:rPr>
              <a:t>Grid – for row/grid positioning, while specifying column and row definitions</a:t>
            </a:r>
          </a:p>
          <a:p>
            <a:pPr lvl="1" hangingPunct="1">
              <a:lnSpc>
                <a:spcPct val="80000"/>
              </a:lnSpc>
              <a:defRPr/>
            </a:pPr>
            <a:r>
              <a:rPr lang="en-US" dirty="0" err="1" smtClean="0">
                <a:ea typeface="Times New Roman" pitchFamily="18" charset="0"/>
                <a:cs typeface="Arial" charset="0"/>
              </a:rPr>
              <a:t>WrapPanel</a:t>
            </a:r>
            <a:r>
              <a:rPr lang="en-US" dirty="0" smtClean="0">
                <a:ea typeface="Times New Roman" pitchFamily="18" charset="0"/>
                <a:cs typeface="Arial" charset="0"/>
              </a:rPr>
              <a:t> - models the right hand pane of an Explorer window, allowing you to handle items that flow over to a new row when the current row is full </a:t>
            </a:r>
          </a:p>
          <a:p>
            <a:pPr hangingPunct="1">
              <a:defRPr/>
            </a:pPr>
            <a:endParaRPr lang="en-US" dirty="0" smtClean="0">
              <a:ea typeface="Times New Roman" pitchFamily="18" charset="0"/>
              <a:cs typeface="Arial" charset="0"/>
            </a:endParaRPr>
          </a:p>
        </p:txBody>
      </p:sp>
      <p:sp>
        <p:nvSpPr>
          <p:cNvPr id="47108" name="Rectangle 191491"/>
          <p:cNvSpPr>
            <a:spLocks noGrp="1" noChangeArrowheads="1"/>
          </p:cNvSpPr>
          <p:nvPr/>
        </p:nvSpPr>
        <p:spPr bwMode="auto">
          <a:xfrm>
            <a:off x="3884122" y="8685235"/>
            <a:ext cx="2972320" cy="457200"/>
          </a:xfrm>
          <a:prstGeom prst="rect">
            <a:avLst/>
          </a:prstGeom>
          <a:noFill/>
          <a:ln w="9525" algn="ctr">
            <a:noFill/>
            <a:miter lim="800000"/>
            <a:headEnd/>
            <a:tailEnd/>
          </a:ln>
        </p:spPr>
        <p:txBody>
          <a:bodyPr lIns="91427" tIns="45713" rIns="91427" bIns="45713" anchor="b"/>
          <a:lstStyle/>
          <a:p>
            <a:pPr algn="r" eaLnBrk="1" hangingPunct="1"/>
            <a:fld id="{6A474C20-FAF8-4739-9B7C-D59BD3FC1799}" type="slidenum">
              <a:rPr lang="en-US" sz="1200"/>
              <a:pPr algn="r" eaLnBrk="1" hangingPunct="1"/>
              <a:t>14</a:t>
            </a:fld>
            <a:endParaRPr 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35521"/>
          <p:cNvSpPr>
            <a:spLocks noGrp="1" noRot="1" noChangeAspect="1" noChangeArrowheads="1" noTextEdit="1"/>
          </p:cNvSpPr>
          <p:nvPr>
            <p:ph type="sldImg"/>
          </p:nvPr>
        </p:nvSpPr>
        <p:spPr>
          <a:noFill/>
          <a:ln cap="flat">
            <a:headEnd type="none" w="med" len="med"/>
            <a:tailEnd type="none" w="med" len="med"/>
          </a:ln>
        </p:spPr>
      </p:sp>
      <p:sp>
        <p:nvSpPr>
          <p:cNvPr id="48131" name="Rectangle 235522"/>
          <p:cNvSpPr>
            <a:spLocks noGrp="1" noChangeArrowheads="1"/>
          </p:cNvSpPr>
          <p:nvPr>
            <p:ph type="body" idx="1"/>
          </p:nvPr>
        </p:nvSpPr>
        <p:spPr>
          <a:noFill/>
          <a:ln/>
        </p:spPr>
        <p:txBody>
          <a:bodyPr/>
          <a:lstStyle/>
          <a:p>
            <a:pPr eaLnBrk="1" hangingPunct="1"/>
            <a:r>
              <a:rPr lang="en-US" b="1" smtClean="0"/>
              <a:t>Data binding</a:t>
            </a:r>
            <a:r>
              <a:rPr lang="en-US" smtClean="0"/>
              <a:t> is the process that establishes a connection between the application UI and business logic. A typical use of data binding is to place server or local configuration data into forms or other UI controls. In Windows Presentation Foundation, this concept is expanded to include the binding of a broad range of properties to a variety of data sources. In WPF, dependency properties of elements can be bound to CLR objects (including ADO.NET objects or objects associated with Web Services and Web properties) and XML data.</a:t>
            </a:r>
          </a:p>
          <a:p>
            <a:pPr eaLnBrk="1" hangingPunct="1"/>
            <a:endParaRPr lang="en-US" smtClean="0"/>
          </a:p>
          <a:p>
            <a:pPr eaLnBrk="1" hangingPunct="1"/>
            <a:r>
              <a:rPr lang="en-US" b="1" smtClean="0"/>
              <a:t>Dependency properties</a:t>
            </a:r>
            <a:r>
              <a:rPr lang="en-US" smtClean="0"/>
              <a:t> are properties that are registered with the Windows Presentation Foundation (formerly code-named "Avalon") dependency property system. You can take advantage of the dependency property system in the following ways: </a:t>
            </a:r>
          </a:p>
          <a:p>
            <a:pPr eaLnBrk="1" hangingPunct="1"/>
            <a:r>
              <a:rPr lang="en-US" smtClean="0"/>
              <a:t>By backing your common language runtime (CLR) property with a dependency property. This allows your property to have support for styling, databinding, animation, initial default values, value expressions, property invalidations, or inheritance. Examples of dependency properties include the </a:t>
            </a:r>
            <a:r>
              <a:rPr lang="en-US" smtClean="0">
                <a:hlinkClick r:id="rId3"/>
              </a:rPr>
              <a:t>Background</a:t>
            </a:r>
            <a:r>
              <a:rPr lang="en-US" smtClean="0"/>
              <a:t> property and the </a:t>
            </a:r>
            <a:r>
              <a:rPr lang="en-US" smtClean="0">
                <a:hlinkClick r:id="rId4"/>
              </a:rPr>
              <a:t>FontSize</a:t>
            </a:r>
            <a:r>
              <a:rPr lang="en-US" smtClean="0"/>
              <a:t> property.</a:t>
            </a:r>
          </a:p>
          <a:p>
            <a:pPr eaLnBrk="1" hangingPunct="1"/>
            <a:r>
              <a:rPr lang="en-US" smtClean="0"/>
              <a:t>By creating attached properties. Attached properties are properties that can be set on any </a:t>
            </a:r>
            <a:r>
              <a:rPr lang="en-US" smtClean="0">
                <a:hlinkClick r:id="rId5"/>
              </a:rPr>
              <a:t>DependencyObject</a:t>
            </a:r>
            <a:r>
              <a:rPr lang="en-US" smtClean="0"/>
              <a:t> types. An example attached property is the </a:t>
            </a:r>
            <a:r>
              <a:rPr lang="en-US" smtClean="0">
                <a:hlinkClick r:id="rId6"/>
              </a:rPr>
              <a:t>Dock</a:t>
            </a:r>
            <a:r>
              <a:rPr lang="en-US" smtClean="0"/>
              <a:t> property.</a:t>
            </a:r>
          </a:p>
          <a:p>
            <a:pPr eaLnBrk="1" hangingPunct="1"/>
            <a:endParaRPr lang="en-US" smtClean="0"/>
          </a:p>
          <a:p>
            <a:pPr eaLnBrk="1" hangingPunct="1"/>
            <a:r>
              <a:rPr lang="en-US" b="1" smtClean="0">
                <a:hlinkClick r:id="rId7"/>
              </a:rPr>
              <a:t>OneWay</a:t>
            </a:r>
            <a:r>
              <a:rPr lang="en-US" smtClean="0"/>
              <a:t> binding causes changes to the source to automatically update the target, but changes to the target are not propagated back to the source. This type of binding is appropriate if the control being bound is implicitly read-only. For instance, you may bind to a source such as a stock ticker or perhaps your target property has no control interface provided for making changes, such as a data-bound background color of a table.</a:t>
            </a:r>
          </a:p>
          <a:p>
            <a:pPr eaLnBrk="1" hangingPunct="1"/>
            <a:r>
              <a:rPr lang="en-US" b="1" smtClean="0">
                <a:hlinkClick r:id="rId7"/>
              </a:rPr>
              <a:t>TwoWay</a:t>
            </a:r>
            <a:r>
              <a:rPr lang="en-US" smtClean="0"/>
              <a:t> binding causes changes to either the source or the target to automatically update the other. This type of binding is appropriate for forms or other fully interactive UI scenarios. Most properties default to </a:t>
            </a:r>
            <a:r>
              <a:rPr lang="en-US" b="1" smtClean="0"/>
              <a:t>OneWay</a:t>
            </a:r>
            <a:r>
              <a:rPr lang="en-US" smtClean="0"/>
              <a:t> binding, but some dependency properties (typically properties of user-editable controls such as the </a:t>
            </a:r>
            <a:r>
              <a:rPr lang="en-US" b="1" smtClean="0"/>
              <a:t>Text</a:t>
            </a:r>
            <a:r>
              <a:rPr lang="en-US" smtClean="0"/>
              <a:t> property of </a:t>
            </a:r>
            <a:r>
              <a:rPr lang="en-US" b="1" smtClean="0"/>
              <a:t>TextBox</a:t>
            </a:r>
            <a:r>
              <a:rPr lang="en-US" smtClean="0"/>
              <a:t> and the </a:t>
            </a:r>
            <a:r>
              <a:rPr lang="en-US" smtClean="0">
                <a:hlinkClick r:id="rId8"/>
              </a:rPr>
              <a:t>IsChecked</a:t>
            </a:r>
            <a:r>
              <a:rPr lang="en-US" smtClean="0"/>
              <a:t> property of </a:t>
            </a:r>
            <a:r>
              <a:rPr lang="en-US" b="1" smtClean="0"/>
              <a:t>CheckBox</a:t>
            </a:r>
            <a:r>
              <a:rPr lang="en-US" smtClean="0"/>
              <a:t>) default to </a:t>
            </a:r>
            <a:r>
              <a:rPr lang="en-US" b="1" smtClean="0"/>
              <a:t>TwoWay</a:t>
            </a:r>
            <a:r>
              <a:rPr lang="en-US" smtClean="0"/>
              <a:t> binding. A programmatic way to determine whether a dependency property binds one-way or two-way by default is to get the property metadata of the property using </a:t>
            </a:r>
            <a:r>
              <a:rPr lang="en-US" smtClean="0">
                <a:hlinkClick r:id="rId9"/>
              </a:rPr>
              <a:t>GetMetadata</a:t>
            </a:r>
            <a:r>
              <a:rPr lang="en-US" smtClean="0"/>
              <a:t> and then check the boolean value of the </a:t>
            </a:r>
            <a:r>
              <a:rPr lang="en-US" smtClean="0">
                <a:hlinkClick r:id="rId10"/>
              </a:rPr>
              <a:t>BindsTwoWayByDefault</a:t>
            </a:r>
            <a:r>
              <a:rPr lang="en-US" smtClean="0"/>
              <a:t> property.</a:t>
            </a:r>
          </a:p>
          <a:p>
            <a:pPr eaLnBrk="1" hangingPunct="1"/>
            <a:r>
              <a:rPr lang="en-US" b="1" smtClean="0">
                <a:hlinkClick r:id="rId7"/>
              </a:rPr>
              <a:t>OneWayToSource</a:t>
            </a:r>
            <a:r>
              <a:rPr lang="en-US" smtClean="0"/>
              <a:t> is the reverse of </a:t>
            </a:r>
            <a:r>
              <a:rPr lang="en-US" b="1" smtClean="0"/>
              <a:t>OneWay</a:t>
            </a:r>
            <a:r>
              <a:rPr lang="en-US" smtClean="0"/>
              <a:t> binding; it updates the source when the target changes.</a:t>
            </a:r>
          </a:p>
        </p:txBody>
      </p:sp>
      <p:sp>
        <p:nvSpPr>
          <p:cNvPr id="48132" name="Rectangle 235523"/>
          <p:cNvSpPr>
            <a:spLocks noGrp="1" noChangeArrowheads="1"/>
          </p:cNvSpPr>
          <p:nvPr/>
        </p:nvSpPr>
        <p:spPr bwMode="auto">
          <a:xfrm>
            <a:off x="3884122" y="8685235"/>
            <a:ext cx="2972320" cy="457200"/>
          </a:xfrm>
          <a:prstGeom prst="rect">
            <a:avLst/>
          </a:prstGeom>
          <a:noFill/>
          <a:ln w="9525" algn="ctr">
            <a:noFill/>
            <a:miter lim="800000"/>
            <a:headEnd/>
            <a:tailEnd/>
          </a:ln>
        </p:spPr>
        <p:txBody>
          <a:bodyPr lIns="91427" tIns="45713" rIns="91427" bIns="45713" anchor="b"/>
          <a:lstStyle/>
          <a:p>
            <a:pPr algn="r" eaLnBrk="1" hangingPunct="1"/>
            <a:fld id="{52D63BFC-3E5A-4413-870E-FC251E973311}" type="slidenum">
              <a:rPr lang="en-US" sz="1200"/>
              <a:pPr algn="r" eaLnBrk="1" hangingPunct="1"/>
              <a:t>15</a:t>
            </a:fld>
            <a:endParaRPr 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1C59C5-E218-41E8-9F93-0E71D4276FE3}" type="slidenum">
              <a:rPr lang="en-US"/>
              <a:pPr/>
              <a:t>16</a:t>
            </a:fld>
            <a:endParaRPr lang="en-US"/>
          </a:p>
        </p:txBody>
      </p:sp>
      <p:sp>
        <p:nvSpPr>
          <p:cNvPr id="257026" name="Rectangle 2"/>
          <p:cNvSpPr>
            <a:spLocks noGrp="1" noRot="1" noChangeAspect="1" noChangeArrowheads="1" noTextEdit="1"/>
          </p:cNvSpPr>
          <p:nvPr>
            <p:ph type="sldImg"/>
          </p:nvPr>
        </p:nvSpPr>
        <p:spPr>
          <a:ln/>
        </p:spPr>
      </p:sp>
      <p:sp>
        <p:nvSpPr>
          <p:cNvPr id="257027" name="Rectangle 3"/>
          <p:cNvSpPr>
            <a:spLocks noGrp="1" noChangeArrowheads="1"/>
          </p:cNvSpPr>
          <p:nvPr>
            <p:ph type="body" idx="1"/>
          </p:nvPr>
        </p:nvSpPr>
        <p:spPr/>
        <p:txBody>
          <a:bodyPr/>
          <a:lstStyle/>
          <a:p>
            <a:r>
              <a:rPr lang="en-US" b="1"/>
              <a:t>Context: Second Avalon pillar</a:t>
            </a:r>
          </a:p>
          <a:p>
            <a:endParaRPr lang="en-US"/>
          </a:p>
          <a:p>
            <a:r>
              <a:rPr lang="en-US"/>
              <a:t>Avalon is about more than integration – it enables new scenarios that offer much richer graphical support. You can build really rich applications, such as the one you’ve just seen and the one you’re about to see – that would be very difficult to accomplish with GDI today. </a:t>
            </a:r>
          </a:p>
          <a:p>
            <a:endParaRPr lang="en-US"/>
          </a:p>
          <a:p>
            <a:r>
              <a:rPr lang="en-US"/>
              <a:t>Complex, good-looking 2D and 3D graphics are great to create with Avalon: it hits the sweet spot between the power of DirectX and the ease of use of WinForms. There’s support for image effects such as blur and shadow, sub-pixel ClearType improves still further on the typography support in GDI by allowing individual characters to be positioned with a sub-pixel origin: e.g. co-ordinates such as (10, 13 1/3). Video and audio support is integrated with the MIL (media integration layer) enabling seamless experiences that merge these things together. </a:t>
            </a:r>
          </a:p>
          <a:p>
            <a:endParaRPr lang="en-US"/>
          </a:p>
          <a:p>
            <a:r>
              <a:rPr lang="en-US"/>
              <a:t>The graphics and media pipelines are integrated across all subsystems. Graphics rendering is double buffered, using Direct3D and benefits from the hardware acceleration built into modern DirectX 9-compatible GPUs. </a:t>
            </a:r>
          </a:p>
          <a:p>
            <a:endParaRPr lang="en-US"/>
          </a:p>
          <a:p>
            <a:r>
              <a:rPr lang="en-US"/>
              <a:t>Lastly, graphics can scale up and down to high-dpi monitors or thumbnail shots of a window. Double FP precision means that you can calculate lengths and other units using floating-point rather than integer positioning only as was once the case, allowing for better scaling and accuracy, and deeper color pipelines allow for 32-bits per pixel with a full alpha channel.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97633"/>
          <p:cNvSpPr>
            <a:spLocks noGrp="1" noRot="1" noChangeAspect="1" noChangeArrowheads="1" noTextEdit="1"/>
          </p:cNvSpPr>
          <p:nvPr>
            <p:ph type="sldImg"/>
          </p:nvPr>
        </p:nvSpPr>
        <p:spPr>
          <a:noFill/>
          <a:ln cap="flat">
            <a:headEnd type="none" w="med" len="med"/>
            <a:tailEnd type="none" w="med" len="med"/>
          </a:ln>
        </p:spPr>
      </p:sp>
      <p:sp>
        <p:nvSpPr>
          <p:cNvPr id="49155" name="Rectangle 197634"/>
          <p:cNvSpPr>
            <a:spLocks noGrp="1" noChangeArrowheads="1"/>
          </p:cNvSpPr>
          <p:nvPr>
            <p:ph type="body" idx="1"/>
          </p:nvPr>
        </p:nvSpPr>
        <p:spPr>
          <a:noFill/>
          <a:ln/>
        </p:spPr>
        <p:txBody>
          <a:bodyPr>
            <a:normAutofit fontScale="92500"/>
          </a:bodyPr>
          <a:lstStyle/>
          <a:p>
            <a:pPr eaLnBrk="1" hangingPunct="1"/>
            <a:r>
              <a:rPr lang="en-US" b="1" dirty="0" smtClean="0"/>
              <a:t>Let’s look at the WPF support for 2D and 3D graphics, and imaging.</a:t>
            </a:r>
          </a:p>
          <a:p>
            <a:pPr eaLnBrk="1" hangingPunct="1"/>
            <a:r>
              <a:rPr lang="en-US" b="1" dirty="0" smtClean="0"/>
              <a:t>Graphics - </a:t>
            </a:r>
            <a:r>
              <a:rPr lang="en-US" dirty="0" smtClean="0"/>
              <a:t>The following areas comprise the Windows Presentation Foundation graphic APIs.</a:t>
            </a:r>
          </a:p>
          <a:p>
            <a:pPr eaLnBrk="1" hangingPunct="1"/>
            <a:r>
              <a:rPr lang="en-US" b="1" dirty="0" smtClean="0"/>
              <a:t>Brushes. </a:t>
            </a:r>
            <a:r>
              <a:rPr lang="en-US" dirty="0" smtClean="0"/>
              <a:t>Use the </a:t>
            </a:r>
            <a:r>
              <a:rPr lang="en-US" dirty="0" smtClean="0">
                <a:hlinkClick r:id="rId3"/>
              </a:rPr>
              <a:t>Brush</a:t>
            </a:r>
            <a:r>
              <a:rPr lang="en-US" dirty="0" smtClean="0"/>
              <a:t> classes to paint areas with solid colors, patterns, images, and drawings. </a:t>
            </a:r>
          </a:p>
          <a:p>
            <a:pPr eaLnBrk="1" hangingPunct="1"/>
            <a:r>
              <a:rPr lang="en-US" b="1" dirty="0" smtClean="0"/>
              <a:t>Shapes. </a:t>
            </a:r>
            <a:r>
              <a:rPr lang="en-US" dirty="0" smtClean="0"/>
              <a:t>Use </a:t>
            </a:r>
            <a:r>
              <a:rPr lang="en-US" dirty="0" smtClean="0">
                <a:hlinkClick r:id="rId4"/>
              </a:rPr>
              <a:t>Shape</a:t>
            </a:r>
            <a:r>
              <a:rPr lang="en-US" dirty="0" smtClean="0"/>
              <a:t> classes to create and render 2-D geometric shapes.</a:t>
            </a:r>
          </a:p>
          <a:p>
            <a:pPr eaLnBrk="1" hangingPunct="1"/>
            <a:r>
              <a:rPr lang="en-US" b="1" dirty="0" smtClean="0"/>
              <a:t>Imaging. </a:t>
            </a:r>
            <a:r>
              <a:rPr lang="en-US" dirty="0" smtClean="0"/>
              <a:t>Use the imaging classes to encode, manipulate, and displays bitmaps, and to apply special effects such as glow and blur to images and vectors. </a:t>
            </a:r>
          </a:p>
          <a:p>
            <a:pPr eaLnBrk="1" hangingPunct="1"/>
            <a:r>
              <a:rPr lang="en-US" b="1" dirty="0" smtClean="0"/>
              <a:t>Geometries. </a:t>
            </a:r>
            <a:r>
              <a:rPr lang="en-US" dirty="0" smtClean="0"/>
              <a:t>Geometries, like shape objects, represent 2-D shapes. Geometries are more versatile than shape objects, in that they can be used to define curves, clipping regions, and hit-testing areas. Unlike shape objects, geometries do not participate in the layout system and cannot draw themselves to the screen. They can be rendered using other framework elements, controls, visuals, or brushes. </a:t>
            </a:r>
          </a:p>
          <a:p>
            <a:pPr eaLnBrk="1" hangingPunct="1"/>
            <a:r>
              <a:rPr lang="en-US" b="1" dirty="0" smtClean="0"/>
              <a:t>Transformations. </a:t>
            </a:r>
            <a:r>
              <a:rPr lang="en-US" dirty="0" smtClean="0"/>
              <a:t>Use the </a:t>
            </a:r>
            <a:r>
              <a:rPr lang="en-US" dirty="0" smtClean="0">
                <a:hlinkClick r:id="rId5"/>
              </a:rPr>
              <a:t>Transform</a:t>
            </a:r>
            <a:r>
              <a:rPr lang="en-US" dirty="0" smtClean="0"/>
              <a:t> classes to rotate, translate, scale, and apply other 2-D effects to geometries, visuals, brushes, framework elements, and controls. </a:t>
            </a:r>
          </a:p>
          <a:p>
            <a:pPr eaLnBrk="1" hangingPunct="1"/>
            <a:r>
              <a:rPr lang="en-US" b="1" dirty="0" smtClean="0"/>
              <a:t>Animations. </a:t>
            </a:r>
            <a:r>
              <a:rPr lang="en-US" dirty="0" smtClean="0"/>
              <a:t>Use the animation and timing APIs to make objects change color, move, spin, grow, shrink, and more. </a:t>
            </a:r>
          </a:p>
          <a:p>
            <a:pPr eaLnBrk="1" hangingPunct="1"/>
            <a:r>
              <a:rPr lang="en-US" b="1" dirty="0" smtClean="0"/>
              <a:t>Visuals.</a:t>
            </a:r>
            <a:r>
              <a:rPr lang="en-US" dirty="0" smtClean="0"/>
              <a:t> </a:t>
            </a:r>
            <a:r>
              <a:rPr lang="en-US" dirty="0" smtClean="0">
                <a:hlinkClick r:id="rId6"/>
              </a:rPr>
              <a:t>Visual</a:t>
            </a:r>
            <a:r>
              <a:rPr lang="en-US" dirty="0" smtClean="0"/>
              <a:t> objects are the building blocks of the Windows Presentation Foundation rendering system. The visual layer is the Windows Presentation Foundation equivalent to GDI. All Windows Presentation Foundation objects use visuals to draw to the screen. </a:t>
            </a:r>
          </a:p>
          <a:p>
            <a:pPr eaLnBrk="1" hangingPunct="1"/>
            <a:r>
              <a:rPr lang="en-US" b="1" dirty="0" smtClean="0"/>
              <a:t>3-D Graphics - </a:t>
            </a:r>
            <a:r>
              <a:rPr lang="en-US" dirty="0" smtClean="0"/>
              <a:t>The </a:t>
            </a:r>
            <a:r>
              <a:rPr lang="en-US" dirty="0" smtClean="0">
                <a:hlinkClick r:id="rId7"/>
              </a:rPr>
              <a:t>System.Windows.Media.Media3D</a:t>
            </a:r>
            <a:r>
              <a:rPr lang="en-US" dirty="0" smtClean="0"/>
              <a:t> namespace defines 3-D graphics primitives, transformations, and animations that can be used to create 3-D controls and graphics. </a:t>
            </a:r>
          </a:p>
          <a:p>
            <a:pPr eaLnBrk="1" hangingPunct="1"/>
            <a:endParaRPr lang="en-US" dirty="0" smtClean="0"/>
          </a:p>
          <a:p>
            <a:pPr eaLnBrk="1" hangingPunct="1"/>
            <a:r>
              <a:rPr lang="en-US" b="1" dirty="0" smtClean="0"/>
              <a:t>Imaging Platform Basics</a:t>
            </a:r>
          </a:p>
          <a:p>
            <a:pPr eaLnBrk="1" hangingPunct="1">
              <a:buFontTx/>
              <a:buChar char="•"/>
            </a:pPr>
            <a:r>
              <a:rPr lang="en-US" dirty="0" smtClean="0"/>
              <a:t>Not the mainstream WPF usage, but critical for a class of customers</a:t>
            </a:r>
          </a:p>
          <a:p>
            <a:pPr eaLnBrk="1" hangingPunct="1">
              <a:buFontTx/>
              <a:buChar char="•"/>
            </a:pPr>
            <a:r>
              <a:rPr lang="en-US" dirty="0" smtClean="0"/>
              <a:t>Industrial strength, used extensively in the Windows Vista Shell</a:t>
            </a:r>
          </a:p>
          <a:p>
            <a:pPr eaLnBrk="1" hangingPunct="1">
              <a:buFontTx/>
              <a:buChar char="•"/>
            </a:pPr>
            <a:r>
              <a:rPr lang="en-US" dirty="0" smtClean="0"/>
              <a:t>3rd party extensible bitmap CODEC architecture</a:t>
            </a:r>
          </a:p>
          <a:p>
            <a:pPr lvl="2" eaLnBrk="1" hangingPunct="1">
              <a:buFontTx/>
              <a:buChar char="•"/>
            </a:pPr>
            <a:r>
              <a:rPr lang="en-US" dirty="0" smtClean="0"/>
              <a:t>Microsoft-supplied CODECs for JPEG, TIFF, PNG, GIF, BMP, ICO</a:t>
            </a:r>
          </a:p>
          <a:p>
            <a:pPr lvl="2" eaLnBrk="1" hangingPunct="1">
              <a:buFontTx/>
              <a:buChar char="•"/>
            </a:pPr>
            <a:r>
              <a:rPr lang="en-US" dirty="0" smtClean="0"/>
              <a:t>Streams and NT Sections</a:t>
            </a:r>
          </a:p>
          <a:p>
            <a:pPr lvl="2" eaLnBrk="1" hangingPunct="1">
              <a:buFontTx/>
              <a:buChar char="•"/>
            </a:pPr>
            <a:r>
              <a:rPr lang="en-US" dirty="0" smtClean="0"/>
              <a:t>Thumbnails in the Windows Vista shell</a:t>
            </a:r>
          </a:p>
          <a:p>
            <a:pPr eaLnBrk="1" hangingPunct="1">
              <a:buFontTx/>
              <a:buChar char="•"/>
            </a:pPr>
            <a:r>
              <a:rPr lang="en-US" dirty="0" smtClean="0"/>
              <a:t>“Mainline” encode / decode, explicit imaging operations, etc.</a:t>
            </a:r>
          </a:p>
          <a:p>
            <a:pPr eaLnBrk="1" hangingPunct="1">
              <a:buFontTx/>
              <a:buChar char="•"/>
            </a:pPr>
            <a:r>
              <a:rPr lang="en-US" dirty="0" smtClean="0"/>
              <a:t>Access through managed and native code</a:t>
            </a:r>
          </a:p>
          <a:p>
            <a:pPr eaLnBrk="1" hangingPunct="1">
              <a:buFontTx/>
              <a:buChar char="•"/>
            </a:pPr>
            <a:r>
              <a:rPr lang="en-US" dirty="0" smtClean="0"/>
              <a:t>Imaging engine in Windows Vista, can be used by Win32</a:t>
            </a:r>
          </a:p>
          <a:p>
            <a:pPr eaLnBrk="1" hangingPunct="1"/>
            <a:endParaRPr lang="en-US" dirty="0" smtClean="0"/>
          </a:p>
        </p:txBody>
      </p:sp>
      <p:sp>
        <p:nvSpPr>
          <p:cNvPr id="49156" name="Rectangle 197635"/>
          <p:cNvSpPr>
            <a:spLocks noGrp="1" noChangeArrowheads="1"/>
          </p:cNvSpPr>
          <p:nvPr/>
        </p:nvSpPr>
        <p:spPr bwMode="auto">
          <a:xfrm>
            <a:off x="3884122" y="8685235"/>
            <a:ext cx="2972320" cy="457200"/>
          </a:xfrm>
          <a:prstGeom prst="rect">
            <a:avLst/>
          </a:prstGeom>
          <a:noFill/>
          <a:ln w="9525" algn="ctr">
            <a:noFill/>
            <a:miter lim="800000"/>
            <a:headEnd/>
            <a:tailEnd/>
          </a:ln>
        </p:spPr>
        <p:txBody>
          <a:bodyPr lIns="91427" tIns="45713" rIns="91427" bIns="45713" anchor="b"/>
          <a:lstStyle/>
          <a:p>
            <a:pPr algn="r" eaLnBrk="1" hangingPunct="1"/>
            <a:fld id="{9C794EEC-D5FC-4861-9E00-704BA49EA117}" type="slidenum">
              <a:rPr lang="en-US" sz="1200"/>
              <a:pPr algn="r" eaLnBrk="1" hangingPunct="1"/>
              <a:t>17</a:t>
            </a:fld>
            <a:endParaRPr lang="en-US"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03777"/>
          <p:cNvSpPr>
            <a:spLocks noGrp="1" noRot="1" noChangeAspect="1" noChangeArrowheads="1" noTextEdit="1"/>
          </p:cNvSpPr>
          <p:nvPr>
            <p:ph type="sldImg"/>
          </p:nvPr>
        </p:nvSpPr>
        <p:spPr>
          <a:noFill/>
          <a:ln cap="flat">
            <a:headEnd type="none" w="med" len="med"/>
            <a:tailEnd type="none" w="med" len="med"/>
          </a:ln>
        </p:spPr>
      </p:sp>
      <p:sp>
        <p:nvSpPr>
          <p:cNvPr id="52227" name="Rectangle 203778"/>
          <p:cNvSpPr>
            <a:spLocks noGrp="1" noChangeArrowheads="1"/>
          </p:cNvSpPr>
          <p:nvPr>
            <p:ph type="body" idx="1"/>
          </p:nvPr>
        </p:nvSpPr>
        <p:spPr>
          <a:noFill/>
          <a:ln/>
        </p:spPr>
        <p:txBody>
          <a:bodyPr/>
          <a:lstStyle/>
          <a:p>
            <a:pPr eaLnBrk="1" hangingPunct="1"/>
            <a:r>
              <a:rPr lang="en-US" smtClean="0"/>
              <a:t>WPF supports the following audio/video formats. </a:t>
            </a:r>
          </a:p>
          <a:p>
            <a:pPr eaLnBrk="1" hangingPunct="1"/>
            <a:endParaRPr lang="en-US" smtClean="0"/>
          </a:p>
          <a:p>
            <a:pPr eaLnBrk="1" hangingPunct="1"/>
            <a:r>
              <a:rPr lang="en-US" smtClean="0"/>
              <a:t>Windows Media Video (.</a:t>
            </a:r>
            <a:r>
              <a:rPr lang="en-US" b="1" smtClean="0"/>
              <a:t>wmv</a:t>
            </a:r>
            <a:r>
              <a:rPr lang="en-US" smtClean="0"/>
              <a:t>) files are Advanced Systems </a:t>
            </a:r>
            <a:r>
              <a:rPr lang="en-US" b="1" smtClean="0"/>
              <a:t>Format</a:t>
            </a:r>
            <a:r>
              <a:rPr lang="en-US" smtClean="0"/>
              <a:t> (.asf) files that include audio, video, or both compressed with Windows Media Audio (WMA) and Windows Media Video (</a:t>
            </a:r>
            <a:r>
              <a:rPr lang="en-US" b="1" smtClean="0"/>
              <a:t>WMV</a:t>
            </a:r>
            <a:r>
              <a:rPr lang="en-US" smtClean="0"/>
              <a:t>) codecs.</a:t>
            </a:r>
          </a:p>
          <a:p>
            <a:pPr eaLnBrk="1" hangingPunct="1"/>
            <a:endParaRPr lang="en-US" smtClean="0"/>
          </a:p>
          <a:p>
            <a:pPr eaLnBrk="1" hangingPunct="1"/>
            <a:r>
              <a:rPr lang="en-US" b="1" smtClean="0"/>
              <a:t>MPEG</a:t>
            </a:r>
            <a:r>
              <a:rPr lang="en-US" smtClean="0"/>
              <a:t> (pronounced M-peg), which stands for </a:t>
            </a:r>
            <a:r>
              <a:rPr lang="en-US" b="1" smtClean="0"/>
              <a:t>Moving Picture Experts Group</a:t>
            </a:r>
            <a:r>
              <a:rPr lang="en-US" smtClean="0"/>
              <a:t>, is the name of family of standards used for coding audio-visual information (e.g., movies, video, music) in a digital compressed format. The major advantage of MPEG compared to other video and audio coding formats is that MPEG files are much smaller for the same quality. This is because MPEG uses very sophisticated compression techniques. </a:t>
            </a:r>
          </a:p>
          <a:p>
            <a:pPr eaLnBrk="1" hangingPunct="1"/>
            <a:endParaRPr lang="en-US" smtClean="0"/>
          </a:p>
          <a:p>
            <a:pPr eaLnBrk="1" hangingPunct="1"/>
            <a:r>
              <a:rPr lang="en-US" b="1" smtClean="0"/>
              <a:t>AVI</a:t>
            </a:r>
            <a:r>
              <a:rPr lang="en-US" smtClean="0"/>
              <a:t>, an </a:t>
            </a:r>
            <a:r>
              <a:rPr lang="en-US" smtClean="0">
                <a:hlinkClick r:id="rId3" tooltip="Acronym"/>
              </a:rPr>
              <a:t>acronym</a:t>
            </a:r>
            <a:r>
              <a:rPr lang="en-US" smtClean="0"/>
              <a:t> for </a:t>
            </a:r>
            <a:r>
              <a:rPr lang="en-US" b="1" smtClean="0"/>
              <a:t>Audio Video Interleave</a:t>
            </a:r>
            <a:r>
              <a:rPr lang="en-US" smtClean="0"/>
              <a:t>, is a </a:t>
            </a:r>
            <a:r>
              <a:rPr lang="en-US" smtClean="0">
                <a:hlinkClick r:id="rId4" tooltip="Multimedia"/>
              </a:rPr>
              <a:t>multimedia</a:t>
            </a:r>
            <a:r>
              <a:rPr lang="en-US" smtClean="0"/>
              <a:t> </a:t>
            </a:r>
            <a:r>
              <a:rPr lang="en-US" smtClean="0">
                <a:hlinkClick r:id="rId5" tooltip="Container format"/>
              </a:rPr>
              <a:t>container format</a:t>
            </a:r>
            <a:r>
              <a:rPr lang="en-US" smtClean="0"/>
              <a:t> introduced by </a:t>
            </a:r>
            <a:r>
              <a:rPr lang="en-US" smtClean="0">
                <a:hlinkClick r:id="rId6" tooltip="Microsoft"/>
              </a:rPr>
              <a:t>Microsoft</a:t>
            </a:r>
            <a:r>
              <a:rPr lang="en-US" smtClean="0"/>
              <a:t> in November </a:t>
            </a:r>
            <a:r>
              <a:rPr lang="en-US" smtClean="0">
                <a:hlinkClick r:id="rId7" tooltip="1992"/>
              </a:rPr>
              <a:t>1992</a:t>
            </a:r>
            <a:r>
              <a:rPr lang="en-US" smtClean="0"/>
              <a:t>, as part of the </a:t>
            </a:r>
            <a:r>
              <a:rPr lang="en-US" smtClean="0">
                <a:hlinkClick r:id="rId8" tooltip="Video for Windows"/>
              </a:rPr>
              <a:t>Video for Windows</a:t>
            </a:r>
            <a:r>
              <a:rPr lang="en-US" smtClean="0"/>
              <a:t> technology. AVI files contain both audio and video data in a standard container that allows simultaneous playback. </a:t>
            </a:r>
          </a:p>
        </p:txBody>
      </p:sp>
      <p:sp>
        <p:nvSpPr>
          <p:cNvPr id="52228" name="Rectangle 203779"/>
          <p:cNvSpPr>
            <a:spLocks noGrp="1" noChangeArrowheads="1"/>
          </p:cNvSpPr>
          <p:nvPr/>
        </p:nvSpPr>
        <p:spPr bwMode="auto">
          <a:xfrm>
            <a:off x="3884122" y="8685235"/>
            <a:ext cx="2972320" cy="457200"/>
          </a:xfrm>
          <a:prstGeom prst="rect">
            <a:avLst/>
          </a:prstGeom>
          <a:noFill/>
          <a:ln w="9525" algn="ctr">
            <a:noFill/>
            <a:miter lim="800000"/>
            <a:headEnd/>
            <a:tailEnd/>
          </a:ln>
        </p:spPr>
        <p:txBody>
          <a:bodyPr lIns="91427" tIns="45713" rIns="91427" bIns="45713" anchor="b"/>
          <a:lstStyle/>
          <a:p>
            <a:pPr algn="r" eaLnBrk="1" hangingPunct="1"/>
            <a:fld id="{A1C0AFB9-1118-4660-AE51-84C8CFABB55D}" type="slidenum">
              <a:rPr lang="en-US" sz="1200"/>
              <a:pPr algn="r" eaLnBrk="1" hangingPunct="1"/>
              <a:t>18</a:t>
            </a:fld>
            <a:endParaRPr 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hapter 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9749" y="2837824"/>
            <a:ext cx="8031428" cy="507832"/>
          </a:xfrm>
        </p:spPr>
        <p:txBody>
          <a:bodyPr anchor="b" anchorCtr="0"/>
          <a:lstStyle>
            <a:lvl1pPr algn="r">
              <a:lnSpc>
                <a:spcPct val="90000"/>
              </a:lnSpc>
              <a:defRPr sz="3700"/>
            </a:lvl1pPr>
          </a:lstStyle>
          <a:p>
            <a:r>
              <a:rPr lang="en-US" dirty="0" smtClean="0"/>
              <a:t>Chapter Title Placeholder</a:t>
            </a:r>
            <a:endParaRPr lang="en-US" dirty="0"/>
          </a:p>
        </p:txBody>
      </p:sp>
      <p:sp>
        <p:nvSpPr>
          <p:cNvPr id="3" name="Subtitle 2"/>
          <p:cNvSpPr>
            <a:spLocks noGrp="1"/>
          </p:cNvSpPr>
          <p:nvPr>
            <p:ph type="subTitle" idx="1" hasCustomPrompt="1"/>
          </p:nvPr>
        </p:nvSpPr>
        <p:spPr>
          <a:xfrm>
            <a:off x="881063" y="3430323"/>
            <a:ext cx="7690116" cy="323165"/>
          </a:xfrm>
        </p:spPr>
        <p:txBody>
          <a:bodyPr/>
          <a:lstStyle>
            <a:lvl1pPr marL="0" indent="0" algn="r">
              <a:lnSpc>
                <a:spcPct val="90000"/>
              </a:lnSpc>
              <a:spcBef>
                <a:spcPts val="0"/>
              </a:spcBef>
              <a:buNone/>
              <a:defRPr sz="2300" baseline="0">
                <a:solidFill>
                  <a:schemeClr val="bg1"/>
                </a:solidFill>
              </a:defRPr>
            </a:lvl1pPr>
            <a:lvl2pPr marL="457163" indent="0" algn="ctr">
              <a:buNone/>
              <a:defRPr>
                <a:solidFill>
                  <a:schemeClr val="tx1">
                    <a:tint val="75000"/>
                  </a:schemeClr>
                </a:solidFill>
              </a:defRPr>
            </a:lvl2pPr>
            <a:lvl3pPr marL="914327" indent="0" algn="ctr">
              <a:buNone/>
              <a:defRPr>
                <a:solidFill>
                  <a:schemeClr val="tx1">
                    <a:tint val="75000"/>
                  </a:schemeClr>
                </a:solidFill>
              </a:defRPr>
            </a:lvl3pPr>
            <a:lvl4pPr marL="1371490" indent="0" algn="ctr">
              <a:buNone/>
              <a:defRPr>
                <a:solidFill>
                  <a:schemeClr val="tx1">
                    <a:tint val="75000"/>
                  </a:schemeClr>
                </a:solidFill>
              </a:defRPr>
            </a:lvl4pPr>
            <a:lvl5pPr marL="1828654" indent="0" algn="ctr">
              <a:buNone/>
              <a:defRPr>
                <a:solidFill>
                  <a:schemeClr val="tx1">
                    <a:tint val="75000"/>
                  </a:schemeClr>
                </a:solidFill>
              </a:defRPr>
            </a:lvl5pPr>
            <a:lvl6pPr marL="2285818" indent="0" algn="ctr">
              <a:buNone/>
              <a:defRPr>
                <a:solidFill>
                  <a:schemeClr val="tx1">
                    <a:tint val="75000"/>
                  </a:schemeClr>
                </a:solidFill>
              </a:defRPr>
            </a:lvl6pPr>
            <a:lvl7pPr marL="2742980" indent="0" algn="ctr">
              <a:buNone/>
              <a:defRPr>
                <a:solidFill>
                  <a:schemeClr val="tx1">
                    <a:tint val="75000"/>
                  </a:schemeClr>
                </a:solidFill>
              </a:defRPr>
            </a:lvl7pPr>
            <a:lvl8pPr marL="3200144" indent="0" algn="ctr">
              <a:buNone/>
              <a:defRPr>
                <a:solidFill>
                  <a:schemeClr val="tx1">
                    <a:tint val="75000"/>
                  </a:schemeClr>
                </a:solidFill>
              </a:defRPr>
            </a:lvl8pPr>
            <a:lvl9pPr marL="3657308" indent="0" algn="ctr">
              <a:buNone/>
              <a:defRPr>
                <a:solidFill>
                  <a:schemeClr val="tx1">
                    <a:tint val="75000"/>
                  </a:schemeClr>
                </a:solidFill>
              </a:defRPr>
            </a:lvl9pPr>
          </a:lstStyle>
          <a:p>
            <a:r>
              <a:rPr lang="en-US" dirty="0" smtClean="0"/>
              <a:t>Chapter Subtitle Placeholder</a:t>
            </a:r>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1672766"/>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a:t>Click to edit Master title style</a:t>
            </a:r>
          </a:p>
        </p:txBody>
      </p:sp>
      <p:sp>
        <p:nvSpPr>
          <p:cNvPr id="3" name="Text Placeholder 2"/>
          <p:cNvSpPr>
            <a:spLocks noGrp="1"/>
          </p:cNvSpPr>
          <p:nvPr>
            <p:ph type="body" idx="1"/>
          </p:nvPr>
        </p:nvSpPr>
        <p:spPr/>
        <p:txBody>
          <a:bodyPr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539749" y="2837824"/>
            <a:ext cx="8031428" cy="507832"/>
          </a:xfrm>
        </p:spPr>
        <p:txBody>
          <a:bodyPr anchor="b" anchorCtr="0"/>
          <a:lstStyle>
            <a:lvl1pPr algn="r">
              <a:lnSpc>
                <a:spcPct val="90000"/>
              </a:lnSpc>
              <a:defRPr sz="3700"/>
            </a:lvl1pPr>
          </a:lstStyle>
          <a:p>
            <a:r>
              <a:rPr lang="en-US" dirty="0" smtClean="0"/>
              <a:t>Special Title Placeholder</a:t>
            </a:r>
            <a:endParaRPr lang="en-US" dirty="0"/>
          </a:p>
        </p:txBody>
      </p:sp>
      <p:sp>
        <p:nvSpPr>
          <p:cNvPr id="12" name="Subtitle 2"/>
          <p:cNvSpPr>
            <a:spLocks noGrp="1"/>
          </p:cNvSpPr>
          <p:nvPr>
            <p:ph type="subTitle" idx="1" hasCustomPrompt="1"/>
          </p:nvPr>
        </p:nvSpPr>
        <p:spPr>
          <a:xfrm>
            <a:off x="881063" y="3430323"/>
            <a:ext cx="7690116" cy="323165"/>
          </a:xfrm>
        </p:spPr>
        <p:txBody>
          <a:bodyPr/>
          <a:lstStyle>
            <a:lvl1pPr marL="0" indent="0" algn="r">
              <a:lnSpc>
                <a:spcPct val="90000"/>
              </a:lnSpc>
              <a:spcBef>
                <a:spcPts val="0"/>
              </a:spcBef>
              <a:buNone/>
              <a:defRPr sz="2300" baseline="0">
                <a:solidFill>
                  <a:schemeClr val="bg1"/>
                </a:solidFill>
              </a:defRPr>
            </a:lvl1pPr>
            <a:lvl2pPr marL="457163" indent="0" algn="ctr">
              <a:buNone/>
              <a:defRPr>
                <a:solidFill>
                  <a:schemeClr val="tx1">
                    <a:tint val="75000"/>
                  </a:schemeClr>
                </a:solidFill>
              </a:defRPr>
            </a:lvl2pPr>
            <a:lvl3pPr marL="914327" indent="0" algn="ctr">
              <a:buNone/>
              <a:defRPr>
                <a:solidFill>
                  <a:schemeClr val="tx1">
                    <a:tint val="75000"/>
                  </a:schemeClr>
                </a:solidFill>
              </a:defRPr>
            </a:lvl3pPr>
            <a:lvl4pPr marL="1371490" indent="0" algn="ctr">
              <a:buNone/>
              <a:defRPr>
                <a:solidFill>
                  <a:schemeClr val="tx1">
                    <a:tint val="75000"/>
                  </a:schemeClr>
                </a:solidFill>
              </a:defRPr>
            </a:lvl4pPr>
            <a:lvl5pPr marL="1828654" indent="0" algn="ctr">
              <a:buNone/>
              <a:defRPr>
                <a:solidFill>
                  <a:schemeClr val="tx1">
                    <a:tint val="75000"/>
                  </a:schemeClr>
                </a:solidFill>
              </a:defRPr>
            </a:lvl5pPr>
            <a:lvl6pPr marL="2285818" indent="0" algn="ctr">
              <a:buNone/>
              <a:defRPr>
                <a:solidFill>
                  <a:schemeClr val="tx1">
                    <a:tint val="75000"/>
                  </a:schemeClr>
                </a:solidFill>
              </a:defRPr>
            </a:lvl6pPr>
            <a:lvl7pPr marL="2742980" indent="0" algn="ctr">
              <a:buNone/>
              <a:defRPr>
                <a:solidFill>
                  <a:schemeClr val="tx1">
                    <a:tint val="75000"/>
                  </a:schemeClr>
                </a:solidFill>
              </a:defRPr>
            </a:lvl7pPr>
            <a:lvl8pPr marL="3200144" indent="0" algn="ctr">
              <a:buNone/>
              <a:defRPr>
                <a:solidFill>
                  <a:schemeClr val="tx1">
                    <a:tint val="75000"/>
                  </a:schemeClr>
                </a:solidFill>
              </a:defRPr>
            </a:lvl8pPr>
            <a:lvl9pPr marL="3657308" indent="0" algn="ctr">
              <a:buNone/>
              <a:defRPr>
                <a:solidFill>
                  <a:schemeClr val="tx1">
                    <a:tint val="75000"/>
                  </a:schemeClr>
                </a:solidFill>
              </a:defRPr>
            </a:lvl9pPr>
          </a:lstStyle>
          <a:p>
            <a:r>
              <a:rPr lang="en-US" dirty="0" smtClean="0"/>
              <a:t>Special Subtitle Placeholder</a:t>
            </a:r>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One Column Text Page</a:t>
            </a:r>
            <a:endParaRPr lang="en-US" dirty="0"/>
          </a:p>
        </p:txBody>
      </p:sp>
      <p:sp>
        <p:nvSpPr>
          <p:cNvPr id="6" name="Text Placeholder 5"/>
          <p:cNvSpPr>
            <a:spLocks noGrp="1"/>
          </p:cNvSpPr>
          <p:nvPr>
            <p:ph type="body" sz="quarter" idx="10" hasCustomPrompt="1"/>
          </p:nvPr>
        </p:nvSpPr>
        <p:spPr>
          <a:xfrm>
            <a:off x="359833" y="1203854"/>
            <a:ext cx="8382000" cy="1677383"/>
          </a:xfrm>
        </p:spPr>
        <p:txBody>
          <a:bodyPr/>
          <a:lstStyle>
            <a:lvl1pPr>
              <a:lnSpc>
                <a:spcPct val="90000"/>
              </a:lnSpc>
              <a:buSzPct val="100000"/>
              <a:buFont typeface="Arial" pitchFamily="34" charset="0"/>
              <a:buChar char="•"/>
              <a:defRPr/>
            </a:lvl1pPr>
            <a:lvl2pPr>
              <a:lnSpc>
                <a:spcPct val="90000"/>
              </a:lnSpc>
              <a:buSzPct val="100000"/>
              <a:buFont typeface="Arial" pitchFamily="34" charset="0"/>
              <a:buChar char="•"/>
              <a:defRPr/>
            </a:lvl2pPr>
            <a:lvl3pPr>
              <a:lnSpc>
                <a:spcPct val="90000"/>
              </a:lnSpc>
              <a:buSzPct val="100000"/>
              <a:buFont typeface="Arial" pitchFamily="34" charset="0"/>
              <a:buChar char="•"/>
              <a:defRPr/>
            </a:lvl3pPr>
            <a:lvl4pPr>
              <a:lnSpc>
                <a:spcPct val="90000"/>
              </a:lnSpc>
              <a:buSzPct val="100000"/>
              <a:buFont typeface="Arial" pitchFamily="34" charset="0"/>
              <a:buChar char="•"/>
              <a:defRPr/>
            </a:lvl4pPr>
            <a:lvl5pPr>
              <a:lnSpc>
                <a:spcPct val="90000"/>
              </a:lnSpc>
              <a:buSzPct val="100000"/>
              <a:buFont typeface="Arial" pitchFamily="34" charset="0"/>
              <a:buChar char="•"/>
              <a:defRPr/>
            </a:lvl5pPr>
          </a:lstStyle>
          <a:p>
            <a:pPr lvl="0"/>
            <a:r>
              <a:rPr lang="en-US" dirty="0" smtClean="0"/>
              <a:t>&lt;Insert First Level Text&gt;</a:t>
            </a:r>
          </a:p>
          <a:p>
            <a:pPr lvl="1"/>
            <a:r>
              <a:rPr lang="en-US" dirty="0" smtClean="0"/>
              <a:t>&lt;Insert Second Level Text&gt;</a:t>
            </a:r>
          </a:p>
          <a:p>
            <a:pPr lvl="2"/>
            <a:r>
              <a:rPr lang="en-US" dirty="0" smtClean="0"/>
              <a:t>&lt;Insert Third Level Text&gt;</a:t>
            </a:r>
          </a:p>
          <a:p>
            <a:pPr lvl="3"/>
            <a:r>
              <a:rPr lang="en-US" dirty="0" smtClean="0"/>
              <a:t>&lt;Insert Fourth Level Text&gt;</a:t>
            </a:r>
          </a:p>
          <a:p>
            <a:pPr lvl="4"/>
            <a:r>
              <a:rPr lang="en-US" dirty="0" smtClean="0"/>
              <a:t>&lt;Insert Fifth Level Text&gt;</a:t>
            </a:r>
            <a:endParaRPr lang="en-US" dirty="0"/>
          </a:p>
        </p:txBody>
      </p:sp>
      <p:pic>
        <p:nvPicPr>
          <p:cNvPr id="5" name="Picture 4" descr="Silverlight_logo.png"/>
          <p:cNvPicPr>
            <a:picLocks noChangeAspect="1"/>
          </p:cNvPicPr>
          <p:nvPr userDrawn="1"/>
        </p:nvPicPr>
        <p:blipFill>
          <a:blip r:embed="rId2" cstate="print"/>
          <a:stretch>
            <a:fillRect/>
          </a:stretch>
        </p:blipFill>
        <p:spPr>
          <a:xfrm>
            <a:off x="7383683" y="6053264"/>
            <a:ext cx="1379318" cy="447849"/>
          </a:xfrm>
          <a:prstGeom prst="rect">
            <a:avLst/>
          </a:prstGeom>
        </p:spPr>
      </p:pic>
      <p:sp>
        <p:nvSpPr>
          <p:cNvPr id="7" name="Date Placeholder 6"/>
          <p:cNvSpPr>
            <a:spLocks noGrp="1"/>
          </p:cNvSpPr>
          <p:nvPr>
            <p:ph type="dt" sz="half" idx="11"/>
          </p:nvPr>
        </p:nvSpPr>
        <p:spPr>
          <a:xfrm>
            <a:off x="359835" y="6492876"/>
            <a:ext cx="3149714" cy="365125"/>
          </a:xfrm>
          <a:prstGeom prst="rect">
            <a:avLst/>
          </a:prstGeom>
        </p:spPr>
        <p:txBody>
          <a:bodyPr/>
          <a:lstStyle/>
          <a:p>
            <a:r>
              <a:rPr lang="en-US" smtClean="0"/>
              <a:t>Presentation Title |  PP |   DD Month YYYY</a:t>
            </a:r>
            <a:endParaRPr lang="en-US" dirty="0"/>
          </a:p>
        </p:txBody>
      </p:sp>
      <p:sp>
        <p:nvSpPr>
          <p:cNvPr id="8" name="Footer Placeholder 7"/>
          <p:cNvSpPr>
            <a:spLocks noGrp="1"/>
          </p:cNvSpPr>
          <p:nvPr>
            <p:ph type="ftr" sz="quarter" idx="12"/>
          </p:nvPr>
        </p:nvSpPr>
        <p:spPr>
          <a:xfrm>
            <a:off x="3612049" y="6492876"/>
            <a:ext cx="1919903" cy="365125"/>
          </a:xfrm>
          <a:prstGeom prst="rect">
            <a:avLst/>
          </a:prstGeom>
        </p:spPr>
        <p:txBody>
          <a:bodyPr/>
          <a:lstStyle/>
          <a:p>
            <a:r>
              <a:rPr lang="en-US" smtClean="0"/>
              <a:t>Microsoft Confidential</a:t>
            </a:r>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_alternat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8" name="Picture 7" descr="blueband.tif"/>
          <p:cNvPicPr>
            <a:picLocks noChangeAspect="1"/>
          </p:cNvPicPr>
          <p:nvPr userDrawn="1"/>
        </p:nvPicPr>
        <p:blipFill>
          <a:blip r:embed="rId3"/>
          <a:stretch>
            <a:fillRect/>
          </a:stretch>
        </p:blipFill>
        <p:spPr>
          <a:xfrm>
            <a:off x="0" y="6017028"/>
            <a:ext cx="8128000" cy="476250"/>
          </a:xfrm>
          <a:prstGeom prst="rect">
            <a:avLst/>
          </a:prstGeom>
        </p:spPr>
      </p:pic>
      <p:sp>
        <p:nvSpPr>
          <p:cNvPr id="2" name="Title 1"/>
          <p:cNvSpPr>
            <a:spLocks noGrp="1"/>
          </p:cNvSpPr>
          <p:nvPr>
            <p:ph type="title" hasCustomPrompt="1"/>
          </p:nvPr>
        </p:nvSpPr>
        <p:spPr/>
        <p:txBody>
          <a:bodyPr/>
          <a:lstStyle/>
          <a:p>
            <a:r>
              <a:rPr lang="en-US" dirty="0" smtClean="0"/>
              <a:t>One Column Text Page</a:t>
            </a:r>
            <a:endParaRPr lang="en-US" dirty="0"/>
          </a:p>
        </p:txBody>
      </p:sp>
      <p:sp>
        <p:nvSpPr>
          <p:cNvPr id="4" name="Text Placeholder 5"/>
          <p:cNvSpPr>
            <a:spLocks noGrp="1"/>
          </p:cNvSpPr>
          <p:nvPr>
            <p:ph type="body" sz="quarter" idx="10" hasCustomPrompt="1"/>
          </p:nvPr>
        </p:nvSpPr>
        <p:spPr>
          <a:xfrm>
            <a:off x="359833" y="1203854"/>
            <a:ext cx="8382000" cy="1677383"/>
          </a:xfrm>
        </p:spPr>
        <p:txBody>
          <a:bodyPr/>
          <a:lstStyle>
            <a:lvl1pPr>
              <a:lnSpc>
                <a:spcPct val="90000"/>
              </a:lnSpc>
              <a:buSzPct val="100000"/>
              <a:buFont typeface="Arial" pitchFamily="34" charset="0"/>
              <a:buChar char="•"/>
              <a:defRPr/>
            </a:lvl1pPr>
            <a:lvl2pPr>
              <a:lnSpc>
                <a:spcPct val="90000"/>
              </a:lnSpc>
              <a:buSzPct val="100000"/>
              <a:buFont typeface="Arial" pitchFamily="34" charset="0"/>
              <a:buChar char="•"/>
              <a:defRPr/>
            </a:lvl2pPr>
            <a:lvl3pPr>
              <a:lnSpc>
                <a:spcPct val="90000"/>
              </a:lnSpc>
              <a:buSzPct val="100000"/>
              <a:buFont typeface="Arial" pitchFamily="34" charset="0"/>
              <a:buChar char="•"/>
              <a:defRPr/>
            </a:lvl3pPr>
            <a:lvl4pPr>
              <a:lnSpc>
                <a:spcPct val="90000"/>
              </a:lnSpc>
              <a:buSzPct val="100000"/>
              <a:buFont typeface="Arial" pitchFamily="34" charset="0"/>
              <a:buChar char="•"/>
              <a:defRPr/>
            </a:lvl4pPr>
            <a:lvl5pPr>
              <a:lnSpc>
                <a:spcPct val="90000"/>
              </a:lnSpc>
              <a:buSzPct val="100000"/>
              <a:buFont typeface="Arial" pitchFamily="34" charset="0"/>
              <a:buChar char="•"/>
              <a:defRPr/>
            </a:lvl5pPr>
          </a:lstStyle>
          <a:p>
            <a:pPr lvl="0"/>
            <a:r>
              <a:rPr lang="en-US" dirty="0" smtClean="0"/>
              <a:t>&lt;Insert First Level Text&gt;</a:t>
            </a:r>
          </a:p>
          <a:p>
            <a:pPr lvl="1"/>
            <a:r>
              <a:rPr lang="en-US" dirty="0" smtClean="0"/>
              <a:t>&lt;Insert Second Level Text&gt;</a:t>
            </a:r>
          </a:p>
          <a:p>
            <a:pPr lvl="2"/>
            <a:r>
              <a:rPr lang="en-US" dirty="0" smtClean="0"/>
              <a:t>&lt;Insert Third Level Text&gt;</a:t>
            </a:r>
          </a:p>
          <a:p>
            <a:pPr lvl="3"/>
            <a:r>
              <a:rPr lang="en-US" dirty="0" smtClean="0"/>
              <a:t>&lt;Insert Fourth Level Text&gt;</a:t>
            </a:r>
          </a:p>
          <a:p>
            <a:pPr lvl="4"/>
            <a:r>
              <a:rPr lang="en-US" dirty="0" smtClean="0"/>
              <a:t>&lt;Insert Fifth Level Text&gt;</a:t>
            </a:r>
            <a:endParaRPr lang="en-US" dirty="0"/>
          </a:p>
        </p:txBody>
      </p:sp>
      <p:sp>
        <p:nvSpPr>
          <p:cNvPr id="6" name="Date Placeholder 5"/>
          <p:cNvSpPr>
            <a:spLocks noGrp="1"/>
          </p:cNvSpPr>
          <p:nvPr>
            <p:ph type="dt" sz="half" idx="11"/>
          </p:nvPr>
        </p:nvSpPr>
        <p:spPr>
          <a:xfrm>
            <a:off x="359835" y="6492876"/>
            <a:ext cx="3149714" cy="365125"/>
          </a:xfrm>
          <a:prstGeom prst="rect">
            <a:avLst/>
          </a:prstGeom>
        </p:spPr>
        <p:txBody>
          <a:bodyPr/>
          <a:lstStyle/>
          <a:p>
            <a:r>
              <a:rPr lang="en-US" smtClean="0"/>
              <a:t>Presentation Title |  PP |   DD Month YYYY</a:t>
            </a:r>
            <a:endParaRPr lang="en-US" dirty="0"/>
          </a:p>
        </p:txBody>
      </p:sp>
      <p:sp>
        <p:nvSpPr>
          <p:cNvPr id="7" name="Footer Placeholder 6"/>
          <p:cNvSpPr>
            <a:spLocks noGrp="1"/>
          </p:cNvSpPr>
          <p:nvPr>
            <p:ph type="ftr" sz="quarter" idx="12"/>
          </p:nvPr>
        </p:nvSpPr>
        <p:spPr>
          <a:xfrm>
            <a:off x="3612049" y="6492876"/>
            <a:ext cx="1919903" cy="365125"/>
          </a:xfrm>
          <a:prstGeom prst="rect">
            <a:avLst/>
          </a:prstGeom>
        </p:spPr>
        <p:txBody>
          <a:bodyPr/>
          <a:lstStyle/>
          <a:p>
            <a:r>
              <a:rPr lang="en-US" smtClean="0"/>
              <a:t>Microsoft Confidential</a:t>
            </a:r>
            <a:endParaRPr lang="en-US" dirty="0"/>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blueband.tif"/>
          <p:cNvPicPr>
            <a:picLocks noChangeAspect="1"/>
          </p:cNvPicPr>
          <p:nvPr userDrawn="1"/>
        </p:nvPicPr>
        <p:blipFill>
          <a:blip r:embed="rId2"/>
          <a:stretch>
            <a:fillRect/>
          </a:stretch>
        </p:blipFill>
        <p:spPr>
          <a:xfrm>
            <a:off x="0" y="6017028"/>
            <a:ext cx="8128000" cy="476250"/>
          </a:xfrm>
          <a:prstGeom prst="rect">
            <a:avLst/>
          </a:prstGeom>
        </p:spPr>
      </p:pic>
      <p:sp>
        <p:nvSpPr>
          <p:cNvPr id="2" name="Title 1"/>
          <p:cNvSpPr>
            <a:spLocks noGrp="1"/>
          </p:cNvSpPr>
          <p:nvPr>
            <p:ph type="title" hasCustomPrompt="1"/>
          </p:nvPr>
        </p:nvSpPr>
        <p:spPr/>
        <p:txBody>
          <a:bodyPr/>
          <a:lstStyle>
            <a:lvl1pPr>
              <a:tabLst>
                <a:tab pos="2334762" algn="l"/>
              </a:tabLst>
              <a:defRPr/>
            </a:lvl1pPr>
          </a:lstStyle>
          <a:p>
            <a:r>
              <a:rPr lang="en-US" dirty="0" smtClean="0"/>
              <a:t>Two Column Text Page</a:t>
            </a:r>
            <a:endParaRPr lang="en-US" dirty="0"/>
          </a:p>
        </p:txBody>
      </p:sp>
      <p:sp>
        <p:nvSpPr>
          <p:cNvPr id="3" name="Content Placeholder 2"/>
          <p:cNvSpPr>
            <a:spLocks noGrp="1"/>
          </p:cNvSpPr>
          <p:nvPr>
            <p:ph sz="half" idx="1" hasCustomPrompt="1"/>
          </p:nvPr>
        </p:nvSpPr>
        <p:spPr>
          <a:xfrm>
            <a:off x="359835" y="1203854"/>
            <a:ext cx="4019021" cy="1677383"/>
          </a:xfrm>
        </p:spPr>
        <p:txBody>
          <a:bodyPr/>
          <a:lstStyle>
            <a:lvl1pPr marL="289697" indent="-289697">
              <a:lnSpc>
                <a:spcPct val="90000"/>
              </a:lnSpc>
              <a:buFont typeface="Arial" pitchFamily="34" charset="0"/>
              <a:buChar char="•"/>
              <a:defRPr sz="2300"/>
            </a:lvl1pPr>
            <a:lvl2pPr marL="519865" indent="-230169">
              <a:lnSpc>
                <a:spcPct val="90000"/>
              </a:lnSpc>
              <a:buFont typeface="Arial" pitchFamily="34" charset="0"/>
              <a:buChar char="•"/>
              <a:defRPr sz="2000"/>
            </a:lvl2pPr>
            <a:lvl3pPr marL="761940" indent="-242074">
              <a:lnSpc>
                <a:spcPct val="90000"/>
              </a:lnSpc>
              <a:buFont typeface="Arial" pitchFamily="34" charset="0"/>
              <a:buChar char="•"/>
              <a:defRPr sz="2000"/>
            </a:lvl3pPr>
            <a:lvl4pPr marL="1004014" indent="-242074">
              <a:lnSpc>
                <a:spcPct val="90000"/>
              </a:lnSpc>
              <a:buFont typeface="Arial" pitchFamily="34" charset="0"/>
              <a:buChar char="•"/>
              <a:defRPr sz="2000"/>
            </a:lvl4pPr>
            <a:lvl5pPr marL="1234182" indent="-230169">
              <a:lnSpc>
                <a:spcPct val="90000"/>
              </a:lnSpc>
              <a:buFont typeface="Arial" pitchFamily="34" charset="0"/>
              <a:buChar char="•"/>
              <a:defRPr sz="2000"/>
            </a:lvl5pPr>
            <a:lvl6pPr>
              <a:defRPr sz="1800"/>
            </a:lvl6pPr>
            <a:lvl7pPr>
              <a:defRPr sz="1800"/>
            </a:lvl7pPr>
            <a:lvl8pPr>
              <a:defRPr sz="1800"/>
            </a:lvl8pPr>
            <a:lvl9pPr>
              <a:defRPr sz="1800"/>
            </a:lvl9pPr>
          </a:lstStyle>
          <a:p>
            <a:pPr lvl="0"/>
            <a:r>
              <a:rPr lang="en-US" dirty="0" smtClean="0"/>
              <a:t>&lt;Insert First Level Text&gt;</a:t>
            </a:r>
          </a:p>
          <a:p>
            <a:pPr lvl="1"/>
            <a:r>
              <a:rPr lang="en-US" dirty="0" smtClean="0"/>
              <a:t>&lt;Insert Second Level Text&gt;</a:t>
            </a:r>
          </a:p>
          <a:p>
            <a:pPr lvl="2"/>
            <a:r>
              <a:rPr lang="en-US" dirty="0" smtClean="0"/>
              <a:t>&lt;Insert Third Level Text&gt;</a:t>
            </a:r>
          </a:p>
          <a:p>
            <a:pPr lvl="3"/>
            <a:r>
              <a:rPr lang="en-US" dirty="0" smtClean="0"/>
              <a:t>&lt;Insert Fourth Level Text&gt;</a:t>
            </a:r>
          </a:p>
          <a:p>
            <a:pPr lvl="4"/>
            <a:r>
              <a:rPr lang="en-US" dirty="0" smtClean="0"/>
              <a:t>&lt;Insert Fifth Level Text&gt;</a:t>
            </a:r>
            <a:endParaRPr lang="en-US" dirty="0"/>
          </a:p>
        </p:txBody>
      </p:sp>
      <p:sp>
        <p:nvSpPr>
          <p:cNvPr id="4" name="Content Placeholder 3"/>
          <p:cNvSpPr>
            <a:spLocks noGrp="1"/>
          </p:cNvSpPr>
          <p:nvPr>
            <p:ph sz="half" idx="2" hasCustomPrompt="1"/>
          </p:nvPr>
        </p:nvSpPr>
        <p:spPr>
          <a:xfrm>
            <a:off x="4755887" y="1203854"/>
            <a:ext cx="4020343" cy="1677383"/>
          </a:xfrm>
        </p:spPr>
        <p:txBody>
          <a:bodyPr/>
          <a:lstStyle>
            <a:lvl1pPr marL="289697" indent="-289697">
              <a:lnSpc>
                <a:spcPct val="90000"/>
              </a:lnSpc>
              <a:buFont typeface="Arial" pitchFamily="34" charset="0"/>
              <a:buChar char="•"/>
              <a:defRPr sz="2300"/>
            </a:lvl1pPr>
            <a:lvl2pPr marL="519865" indent="-230169">
              <a:lnSpc>
                <a:spcPct val="90000"/>
              </a:lnSpc>
              <a:buFont typeface="Arial" pitchFamily="34" charset="0"/>
              <a:buChar char="•"/>
              <a:defRPr sz="2000"/>
            </a:lvl2pPr>
            <a:lvl3pPr marL="761940" indent="-242074">
              <a:lnSpc>
                <a:spcPct val="90000"/>
              </a:lnSpc>
              <a:buFont typeface="Arial" pitchFamily="34" charset="0"/>
              <a:buChar char="•"/>
              <a:defRPr sz="2000"/>
            </a:lvl3pPr>
            <a:lvl4pPr marL="1004014" indent="-242074">
              <a:lnSpc>
                <a:spcPct val="90000"/>
              </a:lnSpc>
              <a:buFont typeface="Arial" pitchFamily="34" charset="0"/>
              <a:buChar char="•"/>
              <a:defRPr sz="2000"/>
            </a:lvl4pPr>
            <a:lvl5pPr marL="1234182" indent="-230169">
              <a:lnSpc>
                <a:spcPct val="90000"/>
              </a:lnSpc>
              <a:buFont typeface="Arial" pitchFamily="34" charset="0"/>
              <a:buChar char="•"/>
              <a:defRPr sz="2000"/>
            </a:lvl5pPr>
            <a:lvl6pPr>
              <a:defRPr sz="1800"/>
            </a:lvl6pPr>
            <a:lvl7pPr>
              <a:defRPr sz="1800"/>
            </a:lvl7pPr>
            <a:lvl8pPr>
              <a:defRPr sz="1800"/>
            </a:lvl8pPr>
            <a:lvl9pPr>
              <a:defRPr sz="1800"/>
            </a:lvl9pPr>
          </a:lstStyle>
          <a:p>
            <a:pPr lvl="0"/>
            <a:r>
              <a:rPr lang="en-US" dirty="0" smtClean="0"/>
              <a:t>&lt;Insert First Level Text&gt;</a:t>
            </a:r>
          </a:p>
          <a:p>
            <a:pPr lvl="1"/>
            <a:r>
              <a:rPr lang="en-US" dirty="0" smtClean="0"/>
              <a:t>&lt;Insert Second Level Text&gt;</a:t>
            </a:r>
          </a:p>
          <a:p>
            <a:pPr lvl="2"/>
            <a:r>
              <a:rPr lang="en-US" dirty="0" smtClean="0"/>
              <a:t>&lt;Insert Third Level Text&gt;</a:t>
            </a:r>
          </a:p>
          <a:p>
            <a:pPr lvl="3"/>
            <a:r>
              <a:rPr lang="en-US" dirty="0" smtClean="0"/>
              <a:t>&lt;Insert Fourth Level Text&gt;</a:t>
            </a:r>
          </a:p>
          <a:p>
            <a:pPr lvl="4"/>
            <a:r>
              <a:rPr lang="en-US" dirty="0" smtClean="0"/>
              <a:t>&lt;Insert Fifth Level Text&gt;</a:t>
            </a:r>
            <a:endParaRPr lang="en-US" dirty="0"/>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Two Column Text Page</a:t>
            </a:r>
            <a:endParaRPr lang="en-US" dirty="0"/>
          </a:p>
        </p:txBody>
      </p:sp>
      <p:sp>
        <p:nvSpPr>
          <p:cNvPr id="3" name="Text Placeholder 2"/>
          <p:cNvSpPr>
            <a:spLocks noGrp="1"/>
          </p:cNvSpPr>
          <p:nvPr>
            <p:ph type="body" idx="1" hasCustomPrompt="1"/>
          </p:nvPr>
        </p:nvSpPr>
        <p:spPr>
          <a:xfrm>
            <a:off x="381001" y="1203854"/>
            <a:ext cx="3997854" cy="346248"/>
          </a:xfrm>
        </p:spPr>
        <p:txBody>
          <a:bodyPr anchor="b"/>
          <a:lstStyle>
            <a:lvl1pPr marL="0" indent="0">
              <a:lnSpc>
                <a:spcPct val="90000"/>
              </a:lnSpc>
              <a:spcBef>
                <a:spcPts val="0"/>
              </a:spcBef>
              <a:buNone/>
              <a:defRPr sz="2500" b="0" baseline="0">
                <a:latin typeface="+mn-lt"/>
              </a:defRPr>
            </a:lvl1pPr>
            <a:lvl2pPr marL="457163" indent="0">
              <a:buNone/>
              <a:defRPr sz="2000" b="1"/>
            </a:lvl2pPr>
            <a:lvl3pPr marL="914327" indent="0">
              <a:buNone/>
              <a:defRPr sz="1800" b="1"/>
            </a:lvl3pPr>
            <a:lvl4pPr marL="1371490" indent="0">
              <a:buNone/>
              <a:defRPr sz="1600" b="1"/>
            </a:lvl4pPr>
            <a:lvl5pPr marL="1828654" indent="0">
              <a:buNone/>
              <a:defRPr sz="1600" b="1"/>
            </a:lvl5pPr>
            <a:lvl6pPr marL="2285818" indent="0">
              <a:buNone/>
              <a:defRPr sz="1600" b="1"/>
            </a:lvl6pPr>
            <a:lvl7pPr marL="2742980" indent="0">
              <a:buNone/>
              <a:defRPr sz="1600" b="1"/>
            </a:lvl7pPr>
            <a:lvl8pPr marL="3200144" indent="0">
              <a:buNone/>
              <a:defRPr sz="1600" b="1"/>
            </a:lvl8pPr>
            <a:lvl9pPr marL="3657308" indent="0">
              <a:buNone/>
              <a:defRPr sz="1600" b="1"/>
            </a:lvl9pPr>
          </a:lstStyle>
          <a:p>
            <a:pPr lvl="0"/>
            <a:r>
              <a:rPr lang="en-US" dirty="0" smtClean="0"/>
              <a:t>First column heading</a:t>
            </a:r>
          </a:p>
        </p:txBody>
      </p:sp>
      <p:sp>
        <p:nvSpPr>
          <p:cNvPr id="4" name="Content Placeholder 3"/>
          <p:cNvSpPr>
            <a:spLocks noGrp="1"/>
          </p:cNvSpPr>
          <p:nvPr>
            <p:ph sz="half" idx="2" hasCustomPrompt="1"/>
          </p:nvPr>
        </p:nvSpPr>
        <p:spPr>
          <a:xfrm>
            <a:off x="359835" y="1597216"/>
            <a:ext cx="4019021" cy="1536318"/>
          </a:xfrm>
        </p:spPr>
        <p:txBody>
          <a:bodyPr/>
          <a:lstStyle>
            <a:lvl1pPr marL="281759" indent="-281759">
              <a:buFont typeface="Arial" pitchFamily="34" charset="0"/>
              <a:buChar char="•"/>
              <a:defRPr sz="2300"/>
            </a:lvl1pPr>
            <a:lvl2pPr marL="562196" indent="-265885">
              <a:buFont typeface="Arial" pitchFamily="34" charset="0"/>
              <a:buChar char="•"/>
              <a:defRPr sz="2000"/>
            </a:lvl2pPr>
            <a:lvl3pPr marL="813529" indent="-243397">
              <a:buFont typeface="Arial" pitchFamily="34" charset="0"/>
              <a:buChar char="•"/>
              <a:defRPr sz="1800"/>
            </a:lvl3pPr>
            <a:lvl4pPr marL="1050312" indent="-228847">
              <a:buFont typeface="Arial" pitchFamily="34" charset="0"/>
              <a:buChar char="•"/>
              <a:defRPr sz="1700"/>
            </a:lvl4pPr>
            <a:lvl5pPr marL="1279159" indent="-206358">
              <a:buFont typeface="Arial" pitchFamily="34" charset="0"/>
              <a:buChar char="•"/>
              <a:defRPr sz="1700"/>
            </a:lvl5pPr>
            <a:lvl6pPr>
              <a:defRPr sz="1600"/>
            </a:lvl6pPr>
            <a:lvl7pPr>
              <a:defRPr sz="1600"/>
            </a:lvl7pPr>
            <a:lvl8pPr>
              <a:defRPr sz="1600"/>
            </a:lvl8pPr>
            <a:lvl9pPr>
              <a:defRPr sz="1600"/>
            </a:lvl9pPr>
          </a:lstStyle>
          <a:p>
            <a:pPr lvl="0"/>
            <a:r>
              <a:rPr lang="en-US" dirty="0" smtClean="0"/>
              <a:t>&lt;Insert First Level Text&gt;</a:t>
            </a:r>
          </a:p>
          <a:p>
            <a:pPr lvl="1"/>
            <a:r>
              <a:rPr lang="en-US" dirty="0" smtClean="0"/>
              <a:t>&lt;Insert Second Level Text&gt;</a:t>
            </a:r>
          </a:p>
          <a:p>
            <a:pPr lvl="2"/>
            <a:r>
              <a:rPr lang="en-US" dirty="0" smtClean="0"/>
              <a:t>&lt;Insert Third Level Text&gt;</a:t>
            </a:r>
          </a:p>
          <a:p>
            <a:pPr lvl="3"/>
            <a:r>
              <a:rPr lang="en-US" dirty="0" smtClean="0"/>
              <a:t>&lt;Insert Fourth Level Text&gt;</a:t>
            </a:r>
          </a:p>
          <a:p>
            <a:pPr lvl="4"/>
            <a:r>
              <a:rPr lang="en-US" dirty="0" smtClean="0"/>
              <a:t>&lt;Insert Fifth Level Text&gt;</a:t>
            </a:r>
            <a:endParaRPr lang="en-US" dirty="0"/>
          </a:p>
        </p:txBody>
      </p:sp>
      <p:sp>
        <p:nvSpPr>
          <p:cNvPr id="5" name="Text Placeholder 4"/>
          <p:cNvSpPr>
            <a:spLocks noGrp="1"/>
          </p:cNvSpPr>
          <p:nvPr>
            <p:ph type="body" sz="quarter" idx="3" hasCustomPrompt="1"/>
          </p:nvPr>
        </p:nvSpPr>
        <p:spPr>
          <a:xfrm>
            <a:off x="4755888" y="1203854"/>
            <a:ext cx="4020343" cy="346248"/>
          </a:xfrm>
        </p:spPr>
        <p:txBody>
          <a:bodyPr anchor="b"/>
          <a:lstStyle>
            <a:lvl1pPr marL="0" indent="0">
              <a:lnSpc>
                <a:spcPct val="90000"/>
              </a:lnSpc>
              <a:spcBef>
                <a:spcPts val="0"/>
              </a:spcBef>
              <a:buNone/>
              <a:defRPr sz="2500" b="0">
                <a:latin typeface="+mn-lt"/>
              </a:defRPr>
            </a:lvl1pPr>
            <a:lvl2pPr marL="457163" indent="0">
              <a:buNone/>
              <a:defRPr sz="2000" b="1"/>
            </a:lvl2pPr>
            <a:lvl3pPr marL="914327" indent="0">
              <a:buNone/>
              <a:defRPr sz="1800" b="1"/>
            </a:lvl3pPr>
            <a:lvl4pPr marL="1371490" indent="0">
              <a:buNone/>
              <a:defRPr sz="1600" b="1"/>
            </a:lvl4pPr>
            <a:lvl5pPr marL="1828654" indent="0">
              <a:buNone/>
              <a:defRPr sz="1600" b="1"/>
            </a:lvl5pPr>
            <a:lvl6pPr marL="2285818" indent="0">
              <a:buNone/>
              <a:defRPr sz="1600" b="1"/>
            </a:lvl6pPr>
            <a:lvl7pPr marL="2742980" indent="0">
              <a:buNone/>
              <a:defRPr sz="1600" b="1"/>
            </a:lvl7pPr>
            <a:lvl8pPr marL="3200144" indent="0">
              <a:buNone/>
              <a:defRPr sz="1600" b="1"/>
            </a:lvl8pPr>
            <a:lvl9pPr marL="3657308" indent="0">
              <a:buNone/>
              <a:defRPr sz="1600" b="1"/>
            </a:lvl9pPr>
          </a:lstStyle>
          <a:p>
            <a:pPr lvl="0"/>
            <a:r>
              <a:rPr lang="en-US" dirty="0" smtClean="0"/>
              <a:t>Second column heading</a:t>
            </a:r>
          </a:p>
        </p:txBody>
      </p:sp>
      <p:sp>
        <p:nvSpPr>
          <p:cNvPr id="6" name="Content Placeholder 5"/>
          <p:cNvSpPr>
            <a:spLocks noGrp="1"/>
          </p:cNvSpPr>
          <p:nvPr>
            <p:ph sz="quarter" idx="4" hasCustomPrompt="1"/>
          </p:nvPr>
        </p:nvSpPr>
        <p:spPr>
          <a:xfrm>
            <a:off x="4755888" y="1597216"/>
            <a:ext cx="4020343" cy="1536318"/>
          </a:xfrm>
        </p:spPr>
        <p:txBody>
          <a:bodyPr/>
          <a:lstStyle>
            <a:lvl1pPr marL="296309" indent="-296309">
              <a:buFont typeface="Arial" pitchFamily="34" charset="0"/>
              <a:buChar char="•"/>
              <a:defRPr sz="2300"/>
            </a:lvl1pPr>
            <a:lvl2pPr marL="570132" indent="-273822">
              <a:buFont typeface="Arial" pitchFamily="34" charset="0"/>
              <a:buChar char="•"/>
              <a:defRPr sz="2000"/>
            </a:lvl2pPr>
            <a:lvl3pPr marL="821466" indent="-244720">
              <a:buFont typeface="Arial" pitchFamily="34" charset="0"/>
              <a:buChar char="•"/>
              <a:defRPr sz="1800"/>
            </a:lvl3pPr>
            <a:lvl4pPr marL="1050312" indent="-236784">
              <a:buFont typeface="Arial" pitchFamily="34" charset="0"/>
              <a:buChar char="•"/>
              <a:defRPr sz="1700"/>
            </a:lvl4pPr>
            <a:lvl5pPr marL="1279159" indent="-220910">
              <a:buFont typeface="Arial" pitchFamily="34" charset="0"/>
              <a:buChar char="•"/>
              <a:defRPr sz="1700"/>
            </a:lvl5pPr>
            <a:lvl6pPr>
              <a:defRPr sz="1600"/>
            </a:lvl6pPr>
            <a:lvl7pPr>
              <a:defRPr sz="1600"/>
            </a:lvl7pPr>
            <a:lvl8pPr>
              <a:defRPr sz="1600"/>
            </a:lvl8pPr>
            <a:lvl9pPr>
              <a:defRPr sz="1600"/>
            </a:lvl9pPr>
          </a:lstStyle>
          <a:p>
            <a:pPr lvl="0"/>
            <a:r>
              <a:rPr lang="en-US" dirty="0" smtClean="0"/>
              <a:t>&lt;Insert First Level Text&gt;</a:t>
            </a:r>
          </a:p>
          <a:p>
            <a:pPr lvl="1"/>
            <a:r>
              <a:rPr lang="en-US" dirty="0" smtClean="0"/>
              <a:t>&lt;Insert Second Level Text&gt;</a:t>
            </a:r>
          </a:p>
          <a:p>
            <a:pPr lvl="2"/>
            <a:r>
              <a:rPr lang="en-US" dirty="0" smtClean="0"/>
              <a:t>&lt;Insert Third Level Text&gt;</a:t>
            </a:r>
          </a:p>
          <a:p>
            <a:pPr lvl="3"/>
            <a:r>
              <a:rPr lang="en-US" dirty="0" smtClean="0"/>
              <a:t>&lt;Insert Fourth Level Text&gt;</a:t>
            </a:r>
          </a:p>
          <a:p>
            <a:pPr lvl="4"/>
            <a:r>
              <a:rPr lang="en-US" dirty="0" smtClean="0"/>
              <a:t>&lt;Insert Fifth Level Text&gt;</a:t>
            </a:r>
            <a:endParaRPr lang="en-US" dirty="0"/>
          </a:p>
        </p:txBody>
      </p:sp>
      <p:sp>
        <p:nvSpPr>
          <p:cNvPr id="8" name="Date Placeholder 7"/>
          <p:cNvSpPr>
            <a:spLocks noGrp="1"/>
          </p:cNvSpPr>
          <p:nvPr>
            <p:ph type="dt" sz="half" idx="10"/>
          </p:nvPr>
        </p:nvSpPr>
        <p:spPr>
          <a:xfrm>
            <a:off x="359835" y="6492876"/>
            <a:ext cx="3149714" cy="365125"/>
          </a:xfrm>
          <a:prstGeom prst="rect">
            <a:avLst/>
          </a:prstGeom>
        </p:spPr>
        <p:txBody>
          <a:bodyPr/>
          <a:lstStyle/>
          <a:p>
            <a:r>
              <a:rPr lang="en-US" smtClean="0"/>
              <a:t>Presentation Title |  PP |   DD Month YYYY</a:t>
            </a:r>
            <a:endParaRPr lang="en-US" dirty="0"/>
          </a:p>
        </p:txBody>
      </p:sp>
      <p:sp>
        <p:nvSpPr>
          <p:cNvPr id="9" name="Footer Placeholder 8"/>
          <p:cNvSpPr>
            <a:spLocks noGrp="1"/>
          </p:cNvSpPr>
          <p:nvPr>
            <p:ph type="ftr" sz="quarter" idx="11"/>
          </p:nvPr>
        </p:nvSpPr>
        <p:spPr>
          <a:xfrm>
            <a:off x="3612049" y="6492876"/>
            <a:ext cx="1919903" cy="365125"/>
          </a:xfrm>
          <a:prstGeom prst="rect">
            <a:avLst/>
          </a:prstGeom>
        </p:spPr>
        <p:txBody>
          <a:bodyPr/>
          <a:lstStyle/>
          <a:p>
            <a:r>
              <a:rPr lang="en-US" smtClean="0"/>
              <a:t>Microsoft Confidential</a:t>
            </a:r>
            <a:endParaRPr lang="en-US" dirty="0"/>
          </a:p>
        </p:txBody>
      </p:sp>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blueband.tif"/>
          <p:cNvPicPr>
            <a:picLocks noChangeAspect="1"/>
          </p:cNvPicPr>
          <p:nvPr userDrawn="1"/>
        </p:nvPicPr>
        <p:blipFill>
          <a:blip r:embed="rId2"/>
          <a:stretch>
            <a:fillRect/>
          </a:stretch>
        </p:blipFill>
        <p:spPr>
          <a:xfrm>
            <a:off x="0" y="6017028"/>
            <a:ext cx="8128000" cy="47625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a:xfrm>
            <a:off x="359835" y="6492876"/>
            <a:ext cx="3149714" cy="365125"/>
          </a:xfrm>
          <a:prstGeom prst="rect">
            <a:avLst/>
          </a:prstGeom>
        </p:spPr>
        <p:txBody>
          <a:bodyPr/>
          <a:lstStyle/>
          <a:p>
            <a:r>
              <a:rPr lang="en-US" smtClean="0"/>
              <a:t>Presentation Title |  PP |   DD Month YYYY</a:t>
            </a:r>
            <a:endParaRPr lang="en-US" dirty="0"/>
          </a:p>
        </p:txBody>
      </p:sp>
      <p:sp>
        <p:nvSpPr>
          <p:cNvPr id="5" name="Footer Placeholder 4"/>
          <p:cNvSpPr>
            <a:spLocks noGrp="1"/>
          </p:cNvSpPr>
          <p:nvPr>
            <p:ph type="ftr" sz="quarter" idx="11"/>
          </p:nvPr>
        </p:nvSpPr>
        <p:spPr>
          <a:xfrm>
            <a:off x="3612049" y="6492876"/>
            <a:ext cx="1919903" cy="365125"/>
          </a:xfrm>
          <a:prstGeom prst="rect">
            <a:avLst/>
          </a:prstGeom>
        </p:spPr>
        <p:txBody>
          <a:bodyPr/>
          <a:lstStyle/>
          <a:p>
            <a:r>
              <a:rPr lang="en-US" smtClean="0"/>
              <a:t>Microsoft Confidential</a:t>
            </a:r>
            <a:endParaRPr lang="en-US" dirty="0"/>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359835" y="6492876"/>
            <a:ext cx="3149714" cy="365125"/>
          </a:xfrm>
          <a:prstGeom prst="rect">
            <a:avLst/>
          </a:prstGeom>
        </p:spPr>
        <p:txBody>
          <a:bodyPr/>
          <a:lstStyle/>
          <a:p>
            <a:r>
              <a:rPr lang="en-US" smtClean="0"/>
              <a:t>Presentation Title |  PP |   DD Month YYYY</a:t>
            </a:r>
            <a:endParaRPr lang="en-US" dirty="0"/>
          </a:p>
        </p:txBody>
      </p:sp>
      <p:sp>
        <p:nvSpPr>
          <p:cNvPr id="4" name="Footer Placeholder 3"/>
          <p:cNvSpPr>
            <a:spLocks noGrp="1"/>
          </p:cNvSpPr>
          <p:nvPr>
            <p:ph type="ftr" sz="quarter" idx="11"/>
          </p:nvPr>
        </p:nvSpPr>
        <p:spPr>
          <a:xfrm>
            <a:off x="3612049" y="6492876"/>
            <a:ext cx="1919903" cy="365125"/>
          </a:xfrm>
          <a:prstGeom prst="rect">
            <a:avLst/>
          </a:prstGeom>
        </p:spPr>
        <p:txBody>
          <a:bodyPr/>
          <a:lstStyle/>
          <a:p>
            <a:r>
              <a:rPr lang="en-US" smtClean="0"/>
              <a:t>Microsoft Confidential</a:t>
            </a:r>
            <a:endParaRPr lang="en-US" dirty="0"/>
          </a:p>
        </p:txBody>
      </p:sp>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9749" y="2837824"/>
            <a:ext cx="8031428" cy="507832"/>
          </a:xfrm>
        </p:spPr>
        <p:txBody>
          <a:bodyPr anchor="b" anchorCtr="0"/>
          <a:lstStyle>
            <a:lvl1pPr algn="r">
              <a:lnSpc>
                <a:spcPct val="90000"/>
              </a:lnSpc>
              <a:defRPr sz="3700"/>
            </a:lvl1pPr>
          </a:lstStyle>
          <a:p>
            <a:r>
              <a:rPr lang="en-US" dirty="0" smtClean="0"/>
              <a:t>Presentation Title Placeholder</a:t>
            </a:r>
            <a:endParaRPr lang="en-US" dirty="0"/>
          </a:p>
        </p:txBody>
      </p:sp>
      <p:sp>
        <p:nvSpPr>
          <p:cNvPr id="3" name="Subtitle 2"/>
          <p:cNvSpPr>
            <a:spLocks noGrp="1"/>
          </p:cNvSpPr>
          <p:nvPr>
            <p:ph type="subTitle" idx="1" hasCustomPrompt="1"/>
          </p:nvPr>
        </p:nvSpPr>
        <p:spPr>
          <a:xfrm>
            <a:off x="881063" y="3430325"/>
            <a:ext cx="7690116" cy="646331"/>
          </a:xfrm>
        </p:spPr>
        <p:txBody>
          <a:bodyPr/>
          <a:lstStyle>
            <a:lvl1pPr marL="0" indent="0" algn="r">
              <a:lnSpc>
                <a:spcPct val="90000"/>
              </a:lnSpc>
              <a:spcBef>
                <a:spcPts val="0"/>
              </a:spcBef>
              <a:buNone/>
              <a:defRPr sz="2300" baseline="0">
                <a:solidFill>
                  <a:schemeClr val="bg1"/>
                </a:solidFill>
              </a:defRPr>
            </a:lvl1pPr>
            <a:lvl2pPr marL="457163" indent="0" algn="ctr">
              <a:buNone/>
              <a:defRPr>
                <a:solidFill>
                  <a:schemeClr val="tx1">
                    <a:tint val="75000"/>
                  </a:schemeClr>
                </a:solidFill>
              </a:defRPr>
            </a:lvl2pPr>
            <a:lvl3pPr marL="914327" indent="0" algn="ctr">
              <a:buNone/>
              <a:defRPr>
                <a:solidFill>
                  <a:schemeClr val="tx1">
                    <a:tint val="75000"/>
                  </a:schemeClr>
                </a:solidFill>
              </a:defRPr>
            </a:lvl3pPr>
            <a:lvl4pPr marL="1371490" indent="0" algn="ctr">
              <a:buNone/>
              <a:defRPr>
                <a:solidFill>
                  <a:schemeClr val="tx1">
                    <a:tint val="75000"/>
                  </a:schemeClr>
                </a:solidFill>
              </a:defRPr>
            </a:lvl4pPr>
            <a:lvl5pPr marL="1828654" indent="0" algn="ctr">
              <a:buNone/>
              <a:defRPr>
                <a:solidFill>
                  <a:schemeClr val="tx1">
                    <a:tint val="75000"/>
                  </a:schemeClr>
                </a:solidFill>
              </a:defRPr>
            </a:lvl5pPr>
            <a:lvl6pPr marL="2285818" indent="0" algn="ctr">
              <a:buNone/>
              <a:defRPr>
                <a:solidFill>
                  <a:schemeClr val="tx1">
                    <a:tint val="75000"/>
                  </a:schemeClr>
                </a:solidFill>
              </a:defRPr>
            </a:lvl6pPr>
            <a:lvl7pPr marL="2742980" indent="0" algn="ctr">
              <a:buNone/>
              <a:defRPr>
                <a:solidFill>
                  <a:schemeClr val="tx1">
                    <a:tint val="75000"/>
                  </a:schemeClr>
                </a:solidFill>
              </a:defRPr>
            </a:lvl7pPr>
            <a:lvl8pPr marL="3200144" indent="0" algn="ctr">
              <a:buNone/>
              <a:defRPr>
                <a:solidFill>
                  <a:schemeClr val="tx1">
                    <a:tint val="75000"/>
                  </a:schemeClr>
                </a:solidFill>
              </a:defRPr>
            </a:lvl8pPr>
            <a:lvl9pPr marL="3657308" indent="0" algn="ctr">
              <a:buNone/>
              <a:defRPr>
                <a:solidFill>
                  <a:schemeClr val="tx1">
                    <a:tint val="75000"/>
                  </a:schemeClr>
                </a:solidFill>
              </a:defRPr>
            </a:lvl9pPr>
          </a:lstStyle>
          <a:p>
            <a:r>
              <a:rPr lang="en-US" dirty="0" smtClean="0"/>
              <a:t>Presentation Subtitle Placeholder</a:t>
            </a:r>
            <a:br>
              <a:rPr lang="en-US" dirty="0" smtClean="0"/>
            </a:br>
            <a:r>
              <a:rPr lang="en-US" dirty="0" smtClean="0"/>
              <a:t>Document Date</a:t>
            </a:r>
          </a:p>
        </p:txBody>
      </p:sp>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833" y="636323"/>
            <a:ext cx="8382000" cy="507832"/>
          </a:xfrm>
          <a:prstGeom prst="rect">
            <a:avLst/>
          </a:prstGeom>
        </p:spPr>
        <p:txBody>
          <a:bodyPr vert="horz" wrap="square" lIns="0" tIns="0" rIns="0" bIns="0" rtlCol="0" anchor="t">
            <a:spAutoFit/>
          </a:bodyPr>
          <a:lstStyle/>
          <a:p>
            <a:r>
              <a:rPr lang="en-US" dirty="0" smtClean="0"/>
              <a:t>One Column Text Page</a:t>
            </a:r>
            <a:endParaRPr lang="en-US" dirty="0"/>
          </a:p>
        </p:txBody>
      </p:sp>
      <p:sp>
        <p:nvSpPr>
          <p:cNvPr id="3" name="Text Placeholder 2"/>
          <p:cNvSpPr>
            <a:spLocks noGrp="1"/>
          </p:cNvSpPr>
          <p:nvPr>
            <p:ph type="body" idx="1"/>
          </p:nvPr>
        </p:nvSpPr>
        <p:spPr>
          <a:xfrm>
            <a:off x="359833" y="1203854"/>
            <a:ext cx="8382000" cy="1677383"/>
          </a:xfrm>
          <a:prstGeom prst="rect">
            <a:avLst/>
          </a:prstGeom>
        </p:spPr>
        <p:txBody>
          <a:bodyPr vert="horz" lIns="0" tIns="0" rIns="0" bIns="0" rtlCol="0">
            <a:spAutoFit/>
          </a:bodyPr>
          <a:lstStyle/>
          <a:p>
            <a:pPr lvl="0"/>
            <a:r>
              <a:rPr lang="en-US" dirty="0" smtClean="0"/>
              <a:t>&lt;Insert First Level Text&gt;</a:t>
            </a:r>
          </a:p>
          <a:p>
            <a:pPr lvl="1"/>
            <a:r>
              <a:rPr lang="en-US" dirty="0" smtClean="0"/>
              <a:t>&lt;Insert Second Level Text&gt;</a:t>
            </a:r>
          </a:p>
          <a:p>
            <a:pPr lvl="2"/>
            <a:r>
              <a:rPr lang="en-US" dirty="0" smtClean="0"/>
              <a:t>&lt;Insert Third Level Text&gt;</a:t>
            </a:r>
          </a:p>
          <a:p>
            <a:pPr lvl="3"/>
            <a:r>
              <a:rPr lang="en-US" dirty="0" smtClean="0"/>
              <a:t>&lt;Insert Fourth Level Text&gt;</a:t>
            </a:r>
          </a:p>
          <a:p>
            <a:pPr lvl="4"/>
            <a:r>
              <a:rPr lang="en-US" dirty="0" smtClean="0"/>
              <a:t>&lt;Insert Fifth Level Text&gt;</a:t>
            </a:r>
            <a:endParaRPr lang="en-US" dirty="0"/>
          </a:p>
        </p:txBody>
      </p:sp>
    </p:spTree>
  </p:cSld>
  <p:clrMap bg1="dk1" tx1="lt1" bg2="dk2" tx2="lt2" accent1="accent1" accent2="accent2" accent3="accent3" accent4="accent4" accent5="accent5" accent6="accent6" hlink="hlink" folHlink="folHlink"/>
  <p:sldLayoutIdLst>
    <p:sldLayoutId id="2147483681" r:id="rId1"/>
    <p:sldLayoutId id="2147483692" r:id="rId2"/>
    <p:sldLayoutId id="2147483683" r:id="rId3"/>
    <p:sldLayoutId id="2147483684" r:id="rId4"/>
    <p:sldLayoutId id="2147483685" r:id="rId5"/>
    <p:sldLayoutId id="2147483686" r:id="rId6"/>
    <p:sldLayoutId id="2147483687" r:id="rId7"/>
    <p:sldLayoutId id="2147483688" r:id="rId8"/>
    <p:sldLayoutId id="2147483698" r:id="rId9"/>
    <p:sldLayoutId id="2147483690" r:id="rId10"/>
    <p:sldLayoutId id="2147483700" r:id="rId11"/>
    <p:sldLayoutId id="2147483714" r:id="rId12"/>
  </p:sldLayoutIdLst>
  <p:transition>
    <p:fade/>
  </p:transition>
  <p:timing>
    <p:tnLst>
      <p:par>
        <p:cTn id="1" dur="indefinite" restart="never" nodeType="tmRoot"/>
      </p:par>
    </p:tnLst>
  </p:timing>
  <p:hf sldNum="0" hdr="0"/>
  <p:txStyles>
    <p:titleStyle>
      <a:lvl1pPr algn="l" defTabSz="914327" rtl="0" eaLnBrk="1" latinLnBrk="0" hangingPunct="1">
        <a:lnSpc>
          <a:spcPct val="90000"/>
        </a:lnSpc>
        <a:spcBef>
          <a:spcPct val="0"/>
        </a:spcBef>
        <a:buNone/>
        <a:defRPr lang="en-US" sz="3700" b="0" kern="1200" cap="none" spc="-125" baseline="0" dirty="0" smtClean="0">
          <a:ln w="3175">
            <a:noFill/>
          </a:ln>
          <a:solidFill>
            <a:schemeClr val="bg2"/>
          </a:solidFill>
          <a:effectLst/>
          <a:latin typeface="Segoe Light" pitchFamily="34" charset="0"/>
          <a:ea typeface="+mn-ea"/>
          <a:cs typeface="Arial" charset="0"/>
        </a:defRPr>
      </a:lvl1pPr>
    </p:titleStyle>
    <p:bodyStyle>
      <a:lvl1pPr marL="289697" indent="-289697" algn="l" defTabSz="914327" rtl="0" eaLnBrk="1" latinLnBrk="0" hangingPunct="1">
        <a:lnSpc>
          <a:spcPct val="90000"/>
        </a:lnSpc>
        <a:spcBef>
          <a:spcPct val="20000"/>
        </a:spcBef>
        <a:buFont typeface="Arial" pitchFamily="34" charset="0"/>
        <a:buChar char="•"/>
        <a:defRPr sz="2300" kern="1200" baseline="0">
          <a:solidFill>
            <a:schemeClr val="bg1"/>
          </a:solidFill>
          <a:latin typeface="+mn-lt"/>
          <a:ea typeface="+mn-ea"/>
          <a:cs typeface="+mn-cs"/>
        </a:defRPr>
      </a:lvl1pPr>
      <a:lvl2pPr marL="519865" indent="-230169" algn="l" defTabSz="914327" rtl="0" eaLnBrk="1" latinLnBrk="0" hangingPunct="1">
        <a:lnSpc>
          <a:spcPct val="90000"/>
        </a:lnSpc>
        <a:spcBef>
          <a:spcPct val="20000"/>
        </a:spcBef>
        <a:buFont typeface="Arial" pitchFamily="34" charset="0"/>
        <a:buChar char="•"/>
        <a:defRPr sz="2000" kern="1200">
          <a:solidFill>
            <a:schemeClr val="bg1"/>
          </a:solidFill>
          <a:latin typeface="+mn-lt"/>
          <a:ea typeface="+mn-ea"/>
          <a:cs typeface="+mn-cs"/>
        </a:defRPr>
      </a:lvl2pPr>
      <a:lvl3pPr marL="712996" indent="-193131" algn="l" defTabSz="914327" rtl="0" eaLnBrk="1" latinLnBrk="0" hangingPunct="1">
        <a:lnSpc>
          <a:spcPct val="90000"/>
        </a:lnSpc>
        <a:spcBef>
          <a:spcPct val="20000"/>
        </a:spcBef>
        <a:buFont typeface="Arial" pitchFamily="34" charset="0"/>
        <a:buChar char="•"/>
        <a:defRPr sz="2000" kern="1200" baseline="0">
          <a:solidFill>
            <a:schemeClr val="bg1"/>
          </a:solidFill>
          <a:latin typeface="+mn-lt"/>
          <a:ea typeface="+mn-ea"/>
          <a:cs typeface="+mn-cs"/>
        </a:defRPr>
      </a:lvl3pPr>
      <a:lvl4pPr marL="955070" indent="-242074" algn="l" defTabSz="914327" rtl="0" eaLnBrk="1" latinLnBrk="0" hangingPunct="1">
        <a:lnSpc>
          <a:spcPct val="90000"/>
        </a:lnSpc>
        <a:spcBef>
          <a:spcPct val="20000"/>
        </a:spcBef>
        <a:buFont typeface="Arial" pitchFamily="34" charset="0"/>
        <a:buChar char="•"/>
        <a:defRPr sz="2000" kern="1200">
          <a:solidFill>
            <a:schemeClr val="bg1"/>
          </a:solidFill>
          <a:latin typeface="+mn-lt"/>
          <a:ea typeface="+mn-ea"/>
          <a:cs typeface="+mn-cs"/>
        </a:defRPr>
      </a:lvl4pPr>
      <a:lvl5pPr marL="1185238" indent="-230169" algn="l" defTabSz="914327" rtl="0" eaLnBrk="1" latinLnBrk="0" hangingPunct="1">
        <a:lnSpc>
          <a:spcPct val="90000"/>
        </a:lnSpc>
        <a:spcBef>
          <a:spcPct val="20000"/>
        </a:spcBef>
        <a:buFont typeface="Arial" pitchFamily="34" charset="0"/>
        <a:buChar char="•"/>
        <a:defRPr sz="2000" kern="1200">
          <a:solidFill>
            <a:schemeClr val="bg1"/>
          </a:solidFill>
          <a:latin typeface="+mn-lt"/>
          <a:ea typeface="+mn-ea"/>
          <a:cs typeface="+mn-cs"/>
        </a:defRPr>
      </a:lvl5pPr>
      <a:lvl6pPr marL="2514399" indent="-228582" algn="l" defTabSz="91432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62" indent="-228582" algn="l" defTabSz="91432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6" indent="-228582" algn="l" defTabSz="91432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90" indent="-228582" algn="l" defTabSz="91432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7" rtl="0" eaLnBrk="1" latinLnBrk="0" hangingPunct="1">
        <a:defRPr sz="1800" kern="1200">
          <a:solidFill>
            <a:schemeClr val="tx1"/>
          </a:solidFill>
          <a:latin typeface="+mn-lt"/>
          <a:ea typeface="+mn-ea"/>
          <a:cs typeface="+mn-cs"/>
        </a:defRPr>
      </a:lvl1pPr>
      <a:lvl2pPr marL="457163" algn="l" defTabSz="914327" rtl="0" eaLnBrk="1" latinLnBrk="0" hangingPunct="1">
        <a:defRPr sz="1800" kern="1200">
          <a:solidFill>
            <a:schemeClr val="tx1"/>
          </a:solidFill>
          <a:latin typeface="+mn-lt"/>
          <a:ea typeface="+mn-ea"/>
          <a:cs typeface="+mn-cs"/>
        </a:defRPr>
      </a:lvl2pPr>
      <a:lvl3pPr marL="914327" algn="l" defTabSz="914327" rtl="0" eaLnBrk="1" latinLnBrk="0" hangingPunct="1">
        <a:defRPr sz="1800" kern="1200">
          <a:solidFill>
            <a:schemeClr val="tx1"/>
          </a:solidFill>
          <a:latin typeface="+mn-lt"/>
          <a:ea typeface="+mn-ea"/>
          <a:cs typeface="+mn-cs"/>
        </a:defRPr>
      </a:lvl3pPr>
      <a:lvl4pPr marL="1371490" algn="l" defTabSz="914327" rtl="0" eaLnBrk="1" latinLnBrk="0" hangingPunct="1">
        <a:defRPr sz="1800" kern="1200">
          <a:solidFill>
            <a:schemeClr val="tx1"/>
          </a:solidFill>
          <a:latin typeface="+mn-lt"/>
          <a:ea typeface="+mn-ea"/>
          <a:cs typeface="+mn-cs"/>
        </a:defRPr>
      </a:lvl4pPr>
      <a:lvl5pPr marL="1828654" algn="l" defTabSz="914327" rtl="0" eaLnBrk="1" latinLnBrk="0" hangingPunct="1">
        <a:defRPr sz="1800" kern="1200">
          <a:solidFill>
            <a:schemeClr val="tx1"/>
          </a:solidFill>
          <a:latin typeface="+mn-lt"/>
          <a:ea typeface="+mn-ea"/>
          <a:cs typeface="+mn-cs"/>
        </a:defRPr>
      </a:lvl5pPr>
      <a:lvl6pPr marL="2285818" algn="l" defTabSz="914327" rtl="0" eaLnBrk="1" latinLnBrk="0" hangingPunct="1">
        <a:defRPr sz="1800" kern="1200">
          <a:solidFill>
            <a:schemeClr val="tx1"/>
          </a:solidFill>
          <a:latin typeface="+mn-lt"/>
          <a:ea typeface="+mn-ea"/>
          <a:cs typeface="+mn-cs"/>
        </a:defRPr>
      </a:lvl6pPr>
      <a:lvl7pPr marL="2742980" algn="l" defTabSz="914327" rtl="0" eaLnBrk="1" latinLnBrk="0" hangingPunct="1">
        <a:defRPr sz="1800" kern="1200">
          <a:solidFill>
            <a:schemeClr val="tx1"/>
          </a:solidFill>
          <a:latin typeface="+mn-lt"/>
          <a:ea typeface="+mn-ea"/>
          <a:cs typeface="+mn-cs"/>
        </a:defRPr>
      </a:lvl7pPr>
      <a:lvl8pPr marL="3200144" algn="l" defTabSz="914327" rtl="0" eaLnBrk="1" latinLnBrk="0" hangingPunct="1">
        <a:defRPr sz="1800" kern="1200">
          <a:solidFill>
            <a:schemeClr val="tx1"/>
          </a:solidFill>
          <a:latin typeface="+mn-lt"/>
          <a:ea typeface="+mn-ea"/>
          <a:cs typeface="+mn-cs"/>
        </a:defRPr>
      </a:lvl8pPr>
      <a:lvl9pPr marL="3657308" algn="l" defTabSz="91432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3.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8.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wpf.netfx3.com/" TargetMode="External"/><Relationship Id="rId2" Type="http://schemas.openxmlformats.org/officeDocument/2006/relationships/hyperlink" Target="http://msdn.microsoft.com/windowsvista" TargetMode="External"/><Relationship Id="rId1" Type="http://schemas.openxmlformats.org/officeDocument/2006/relationships/slideLayout" Target="../slideLayouts/slideLayout4.xml"/><Relationship Id="rId5" Type="http://schemas.openxmlformats.org/officeDocument/2006/relationships/hyperlink" Target="http://nibblestutorials.net/" TargetMode="External"/><Relationship Id="rId4" Type="http://schemas.openxmlformats.org/officeDocument/2006/relationships/hyperlink" Target="http://www.microsoft.com/expressio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0.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0.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PF_Logo.png"/>
          <p:cNvPicPr>
            <a:picLocks noChangeAspect="1"/>
          </p:cNvPicPr>
          <p:nvPr/>
        </p:nvPicPr>
        <p:blipFill>
          <a:blip r:embed="rId3"/>
          <a:stretch>
            <a:fillRect/>
          </a:stretch>
        </p:blipFill>
        <p:spPr>
          <a:xfrm>
            <a:off x="483841" y="1405125"/>
            <a:ext cx="8073306" cy="1334893"/>
          </a:xfrm>
          <a:prstGeom prst="rect">
            <a:avLst/>
          </a:prstGeom>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smtClean="0"/>
              <a:t>WPF Technical Overview</a:t>
            </a:r>
            <a:endParaRPr lang="en-US"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5"/>
          <p:cNvGrpSpPr/>
          <p:nvPr/>
        </p:nvGrpSpPr>
        <p:grpSpPr>
          <a:xfrm>
            <a:off x="805052" y="0"/>
            <a:ext cx="7547365" cy="6886316"/>
            <a:chOff x="914235" y="-41964"/>
            <a:chExt cx="7547365" cy="6886316"/>
          </a:xfrm>
        </p:grpSpPr>
        <p:grpSp>
          <p:nvGrpSpPr>
            <p:cNvPr id="3" name="Group 84"/>
            <p:cNvGrpSpPr/>
            <p:nvPr/>
          </p:nvGrpSpPr>
          <p:grpSpPr>
            <a:xfrm>
              <a:off x="914235" y="3647609"/>
              <a:ext cx="7533318" cy="3196743"/>
              <a:chOff x="914235" y="3647609"/>
              <a:chExt cx="7533318" cy="3196743"/>
            </a:xfrm>
          </p:grpSpPr>
          <p:pic>
            <p:nvPicPr>
              <p:cNvPr id="15418" name="Rectangle 240644"/>
              <p:cNvPicPr>
                <a:picLocks noChangeAspect="1" noChangeArrowheads="1"/>
              </p:cNvPicPr>
              <p:nvPr/>
            </p:nvPicPr>
            <p:blipFill>
              <a:blip r:embed="rId3"/>
              <a:srcRect/>
              <a:stretch>
                <a:fillRect/>
              </a:stretch>
            </p:blipFill>
            <p:spPr bwMode="auto">
              <a:xfrm>
                <a:off x="4510321" y="3717844"/>
                <a:ext cx="3905124" cy="2355918"/>
              </a:xfrm>
              <a:prstGeom prst="rect">
                <a:avLst/>
              </a:prstGeom>
              <a:noFill/>
              <a:ln w="9525">
                <a:noFill/>
                <a:miter lim="800000"/>
                <a:headEnd/>
                <a:tailEnd/>
              </a:ln>
            </p:spPr>
          </p:pic>
          <p:pic>
            <p:nvPicPr>
              <p:cNvPr id="15419" name="Rectangle 240645"/>
              <p:cNvPicPr>
                <a:picLocks noChangeAspect="1" noChangeArrowheads="1"/>
              </p:cNvPicPr>
              <p:nvPr/>
            </p:nvPicPr>
            <p:blipFill>
              <a:blip r:embed="rId4"/>
              <a:srcRect/>
              <a:stretch>
                <a:fillRect/>
              </a:stretch>
            </p:blipFill>
            <p:spPr bwMode="auto">
              <a:xfrm>
                <a:off x="5694300" y="3784068"/>
                <a:ext cx="1527133" cy="1254215"/>
              </a:xfrm>
              <a:prstGeom prst="rect">
                <a:avLst/>
              </a:prstGeom>
              <a:noFill/>
              <a:ln w="9525">
                <a:noFill/>
                <a:miter lim="800000"/>
                <a:headEnd/>
                <a:tailEnd/>
              </a:ln>
            </p:spPr>
          </p:pic>
          <p:pic>
            <p:nvPicPr>
              <p:cNvPr id="15420" name="Rectangle 240646"/>
              <p:cNvPicPr>
                <a:picLocks noChangeAspect="1" noChangeArrowheads="1"/>
              </p:cNvPicPr>
              <p:nvPr/>
            </p:nvPicPr>
            <p:blipFill>
              <a:blip r:embed="rId4"/>
              <a:srcRect/>
              <a:stretch>
                <a:fillRect/>
              </a:stretch>
            </p:blipFill>
            <p:spPr bwMode="auto">
              <a:xfrm>
                <a:off x="4606644" y="3798114"/>
                <a:ext cx="1527133" cy="1254215"/>
              </a:xfrm>
              <a:prstGeom prst="rect">
                <a:avLst/>
              </a:prstGeom>
              <a:noFill/>
              <a:ln w="9525">
                <a:noFill/>
                <a:miter lim="800000"/>
                <a:headEnd/>
                <a:tailEnd/>
              </a:ln>
            </p:spPr>
          </p:pic>
          <p:sp>
            <p:nvSpPr>
              <p:cNvPr id="15421" name="Rectangle 240647"/>
              <p:cNvSpPr>
                <a:spLocks noChangeArrowheads="1"/>
              </p:cNvSpPr>
              <p:nvPr/>
            </p:nvSpPr>
            <p:spPr bwMode="auto">
              <a:xfrm>
                <a:off x="4933743" y="4093106"/>
                <a:ext cx="868921" cy="664232"/>
              </a:xfrm>
              <a:prstGeom prst="rect">
                <a:avLst/>
              </a:prstGeom>
              <a:noFill/>
              <a:ln w="9525">
                <a:noFill/>
                <a:miter lim="800000"/>
                <a:headEnd/>
                <a:tailEnd/>
              </a:ln>
            </p:spPr>
            <p:txBody>
              <a:bodyPr anchor="ctr"/>
              <a:lstStyle/>
              <a:p>
                <a:pPr algn="ctr" eaLnBrk="1" hangingPunct="1"/>
                <a:r>
                  <a:rPr lang="en-US" sz="1200" b="1" dirty="0">
                    <a:latin typeface="Calibri" pitchFamily="34" charset="0"/>
                    <a:cs typeface="Arial" charset="0"/>
                  </a:rPr>
                  <a:t>Property Engine</a:t>
                </a:r>
              </a:p>
            </p:txBody>
          </p:sp>
          <p:sp>
            <p:nvSpPr>
              <p:cNvPr id="15422" name="Rectangle 240648"/>
              <p:cNvSpPr>
                <a:spLocks noChangeArrowheads="1"/>
              </p:cNvSpPr>
              <p:nvPr/>
            </p:nvSpPr>
            <p:spPr bwMode="auto">
              <a:xfrm>
                <a:off x="6023406" y="4081066"/>
                <a:ext cx="866914" cy="666239"/>
              </a:xfrm>
              <a:prstGeom prst="rect">
                <a:avLst/>
              </a:prstGeom>
              <a:noFill/>
              <a:ln w="9525">
                <a:noFill/>
                <a:miter lim="800000"/>
                <a:headEnd/>
                <a:tailEnd/>
              </a:ln>
            </p:spPr>
            <p:txBody>
              <a:bodyPr anchor="ctr"/>
              <a:lstStyle/>
              <a:p>
                <a:pPr algn="ctr" eaLnBrk="1" hangingPunct="1"/>
                <a:r>
                  <a:rPr lang="en-US" sz="1200" b="1" dirty="0">
                    <a:latin typeface="Calibri" pitchFamily="34" charset="0"/>
                    <a:cs typeface="Arial" charset="0"/>
                  </a:rPr>
                  <a:t>Input / </a:t>
                </a:r>
                <a:r>
                  <a:rPr lang="en-US" sz="1200" b="1" dirty="0" err="1">
                    <a:latin typeface="Calibri" pitchFamily="34" charset="0"/>
                    <a:cs typeface="Arial" charset="0"/>
                  </a:rPr>
                  <a:t>Eventing</a:t>
                </a:r>
                <a:r>
                  <a:rPr lang="en-US" sz="1200" b="1" dirty="0">
                    <a:latin typeface="Calibri" pitchFamily="34" charset="0"/>
                    <a:cs typeface="Arial" charset="0"/>
                  </a:rPr>
                  <a:t> System</a:t>
                </a:r>
              </a:p>
            </p:txBody>
          </p:sp>
          <p:sp>
            <p:nvSpPr>
              <p:cNvPr id="15423" name="Rectangle 240649"/>
              <p:cNvSpPr>
                <a:spLocks noChangeArrowheads="1"/>
              </p:cNvSpPr>
              <p:nvPr/>
            </p:nvSpPr>
            <p:spPr bwMode="auto">
              <a:xfrm>
                <a:off x="5210674" y="4978080"/>
                <a:ext cx="2506424" cy="666239"/>
              </a:xfrm>
              <a:prstGeom prst="rect">
                <a:avLst/>
              </a:prstGeom>
              <a:noFill/>
              <a:ln w="9525">
                <a:noFill/>
                <a:miter lim="800000"/>
                <a:headEnd/>
                <a:tailEnd/>
              </a:ln>
            </p:spPr>
            <p:txBody>
              <a:bodyPr anchor="ctr"/>
              <a:lstStyle/>
              <a:p>
                <a:pPr algn="ctr" eaLnBrk="1" hangingPunct="1"/>
                <a:r>
                  <a:rPr lang="en-US" sz="1200" b="1" dirty="0">
                    <a:latin typeface="Calibri" pitchFamily="34" charset="0"/>
                    <a:cs typeface="Arial" charset="0"/>
                  </a:rPr>
                  <a:t>.NET </a:t>
                </a:r>
                <a:r>
                  <a:rPr lang="en-US" sz="1200" b="1" dirty="0" smtClean="0">
                    <a:latin typeface="Calibri" pitchFamily="34" charset="0"/>
                    <a:cs typeface="Arial" charset="0"/>
                  </a:rPr>
                  <a:t>Framework</a:t>
                </a:r>
                <a:endParaRPr lang="en-US" sz="1200" b="1" dirty="0">
                  <a:latin typeface="Calibri" pitchFamily="34" charset="0"/>
                  <a:cs typeface="Arial" charset="0"/>
                </a:endParaRPr>
              </a:p>
            </p:txBody>
          </p:sp>
          <p:pic>
            <p:nvPicPr>
              <p:cNvPr id="15424" name="Rectangle 240650"/>
              <p:cNvPicPr>
                <a:picLocks noChangeAspect="1" noChangeArrowheads="1"/>
              </p:cNvPicPr>
              <p:nvPr/>
            </p:nvPicPr>
            <p:blipFill>
              <a:blip r:embed="rId5"/>
              <a:srcRect/>
              <a:stretch>
                <a:fillRect/>
              </a:stretch>
            </p:blipFill>
            <p:spPr bwMode="auto">
              <a:xfrm>
                <a:off x="1096848" y="3647609"/>
                <a:ext cx="7350705" cy="3196743"/>
              </a:xfrm>
              <a:prstGeom prst="rect">
                <a:avLst/>
              </a:prstGeom>
              <a:noFill/>
              <a:ln w="9525">
                <a:noFill/>
                <a:miter lim="800000"/>
                <a:headEnd/>
                <a:tailEnd/>
              </a:ln>
            </p:spPr>
          </p:pic>
          <p:grpSp>
            <p:nvGrpSpPr>
              <p:cNvPr id="4" name="Group 12"/>
              <p:cNvGrpSpPr>
                <a:grpSpLocks/>
              </p:cNvGrpSpPr>
              <p:nvPr/>
            </p:nvGrpSpPr>
            <p:grpSpPr bwMode="auto">
              <a:xfrm>
                <a:off x="1499031" y="3920530"/>
                <a:ext cx="1744453" cy="830792"/>
                <a:chOff x="2353" y="4123"/>
                <a:chExt cx="827" cy="394"/>
              </a:xfrm>
            </p:grpSpPr>
            <p:pic>
              <p:nvPicPr>
                <p:cNvPr id="15448" name="Rectangle 240652"/>
                <p:cNvPicPr>
                  <a:picLocks noChangeAspect="1" noChangeArrowheads="1"/>
                </p:cNvPicPr>
                <p:nvPr/>
              </p:nvPicPr>
              <p:blipFill>
                <a:blip r:embed="rId6"/>
                <a:srcRect/>
                <a:stretch>
                  <a:fillRect/>
                </a:stretch>
              </p:blipFill>
              <p:spPr bwMode="auto">
                <a:xfrm>
                  <a:off x="2353" y="4123"/>
                  <a:ext cx="827" cy="394"/>
                </a:xfrm>
                <a:prstGeom prst="rect">
                  <a:avLst/>
                </a:prstGeom>
                <a:noFill/>
                <a:ln w="9525">
                  <a:noFill/>
                  <a:miter lim="800000"/>
                  <a:headEnd/>
                  <a:tailEnd/>
                </a:ln>
              </p:spPr>
            </p:pic>
            <p:sp>
              <p:nvSpPr>
                <p:cNvPr id="15449" name="Rectangle 240653"/>
                <p:cNvSpPr>
                  <a:spLocks noChangeArrowheads="1"/>
                </p:cNvSpPr>
                <p:nvPr/>
              </p:nvSpPr>
              <p:spPr bwMode="auto">
                <a:xfrm flipH="1">
                  <a:off x="2546" y="4260"/>
                  <a:ext cx="398" cy="120"/>
                </a:xfrm>
                <a:prstGeom prst="rect">
                  <a:avLst/>
                </a:prstGeom>
                <a:noFill/>
                <a:ln w="9525">
                  <a:noFill/>
                  <a:miter lim="800000"/>
                  <a:headEnd/>
                  <a:tailEnd/>
                </a:ln>
              </p:spPr>
              <p:txBody>
                <a:bodyPr anchor="ctr"/>
                <a:lstStyle/>
                <a:p>
                  <a:pPr algn="ctr" eaLnBrk="1" hangingPunct="1"/>
                  <a:r>
                    <a:rPr lang="en-US" sz="1200" b="1" dirty="0" smtClean="0">
                      <a:latin typeface="Calibri" pitchFamily="34" charset="0"/>
                      <a:cs typeface="Arial" charset="0"/>
                    </a:rPr>
                    <a:t>DWM</a:t>
                  </a:r>
                  <a:endParaRPr lang="en-US" sz="1200" b="1" dirty="0">
                    <a:latin typeface="Calibri" pitchFamily="34" charset="0"/>
                    <a:cs typeface="Arial" charset="0"/>
                  </a:endParaRPr>
                </a:p>
              </p:txBody>
            </p:sp>
          </p:grpSp>
          <p:grpSp>
            <p:nvGrpSpPr>
              <p:cNvPr id="5" name="Group 15"/>
              <p:cNvGrpSpPr>
                <a:grpSpLocks/>
              </p:cNvGrpSpPr>
              <p:nvPr/>
            </p:nvGrpSpPr>
            <p:grpSpPr bwMode="auto">
              <a:xfrm>
                <a:off x="1260672" y="4382081"/>
                <a:ext cx="3877031" cy="830792"/>
                <a:chOff x="2220" y="4320"/>
                <a:chExt cx="1838" cy="394"/>
              </a:xfrm>
            </p:grpSpPr>
            <p:pic>
              <p:nvPicPr>
                <p:cNvPr id="15446" name="Rectangle 240655"/>
                <p:cNvPicPr>
                  <a:picLocks noChangeAspect="1" noChangeArrowheads="1"/>
                </p:cNvPicPr>
                <p:nvPr/>
              </p:nvPicPr>
              <p:blipFill>
                <a:blip r:embed="rId6"/>
                <a:srcRect/>
                <a:stretch>
                  <a:fillRect/>
                </a:stretch>
              </p:blipFill>
              <p:spPr bwMode="auto">
                <a:xfrm>
                  <a:off x="2262" y="4320"/>
                  <a:ext cx="1690" cy="394"/>
                </a:xfrm>
                <a:prstGeom prst="rect">
                  <a:avLst/>
                </a:prstGeom>
                <a:noFill/>
                <a:ln w="9525">
                  <a:noFill/>
                  <a:miter lim="800000"/>
                  <a:headEnd/>
                  <a:tailEnd/>
                </a:ln>
              </p:spPr>
            </p:pic>
            <p:sp>
              <p:nvSpPr>
                <p:cNvPr id="15447" name="Rectangle 240656"/>
                <p:cNvSpPr>
                  <a:spLocks noChangeArrowheads="1"/>
                </p:cNvSpPr>
                <p:nvPr/>
              </p:nvSpPr>
              <p:spPr bwMode="auto">
                <a:xfrm>
                  <a:off x="2220" y="4455"/>
                  <a:ext cx="1838" cy="124"/>
                </a:xfrm>
                <a:prstGeom prst="rect">
                  <a:avLst/>
                </a:prstGeom>
                <a:noFill/>
                <a:ln w="9525">
                  <a:noFill/>
                  <a:miter lim="800000"/>
                  <a:headEnd/>
                  <a:tailEnd/>
                </a:ln>
              </p:spPr>
              <p:txBody>
                <a:bodyPr anchor="ctr"/>
                <a:lstStyle/>
                <a:p>
                  <a:pPr algn="ctr" eaLnBrk="1" hangingPunct="1"/>
                  <a:r>
                    <a:rPr lang="en-US" sz="1200" b="1" dirty="0">
                      <a:latin typeface="Calibri" pitchFamily="34" charset="0"/>
                      <a:cs typeface="Arial" charset="0"/>
                    </a:rPr>
                    <a:t>Media Integration Layer</a:t>
                  </a:r>
                </a:p>
              </p:txBody>
            </p:sp>
          </p:grpSp>
          <p:grpSp>
            <p:nvGrpSpPr>
              <p:cNvPr id="6" name="Group 18"/>
              <p:cNvGrpSpPr>
                <a:grpSpLocks/>
              </p:cNvGrpSpPr>
              <p:nvPr/>
            </p:nvGrpSpPr>
            <p:grpSpPr bwMode="auto">
              <a:xfrm>
                <a:off x="1193172" y="4843632"/>
                <a:ext cx="3877031" cy="832800"/>
                <a:chOff x="2441" y="4577"/>
                <a:chExt cx="1838" cy="394"/>
              </a:xfrm>
            </p:grpSpPr>
            <p:pic>
              <p:nvPicPr>
                <p:cNvPr id="15444" name="Rectangle 240658"/>
                <p:cNvPicPr>
                  <a:picLocks noChangeAspect="1" noChangeArrowheads="1"/>
                </p:cNvPicPr>
                <p:nvPr/>
              </p:nvPicPr>
              <p:blipFill>
                <a:blip r:embed="rId6"/>
                <a:srcRect/>
                <a:stretch>
                  <a:fillRect/>
                </a:stretch>
              </p:blipFill>
              <p:spPr bwMode="auto">
                <a:xfrm>
                  <a:off x="2514" y="4577"/>
                  <a:ext cx="1690" cy="394"/>
                </a:xfrm>
                <a:prstGeom prst="rect">
                  <a:avLst/>
                </a:prstGeom>
                <a:noFill/>
                <a:ln w="9525">
                  <a:noFill/>
                  <a:miter lim="800000"/>
                  <a:headEnd/>
                  <a:tailEnd/>
                </a:ln>
              </p:spPr>
            </p:pic>
            <p:sp>
              <p:nvSpPr>
                <p:cNvPr id="15445" name="Rectangle 240659"/>
                <p:cNvSpPr>
                  <a:spLocks noChangeArrowheads="1"/>
                </p:cNvSpPr>
                <p:nvPr/>
              </p:nvSpPr>
              <p:spPr bwMode="auto">
                <a:xfrm>
                  <a:off x="2441" y="4712"/>
                  <a:ext cx="1838" cy="124"/>
                </a:xfrm>
                <a:prstGeom prst="rect">
                  <a:avLst/>
                </a:prstGeom>
                <a:noFill/>
                <a:ln w="9525">
                  <a:noFill/>
                  <a:miter lim="800000"/>
                  <a:headEnd/>
                  <a:tailEnd/>
                </a:ln>
              </p:spPr>
              <p:txBody>
                <a:bodyPr anchor="ctr"/>
                <a:lstStyle/>
                <a:p>
                  <a:pPr algn="ctr" eaLnBrk="1" hangingPunct="1"/>
                  <a:r>
                    <a:rPr lang="en-US" sz="1200" b="1" dirty="0" smtClean="0">
                      <a:latin typeface="Calibri" pitchFamily="34" charset="0"/>
                      <a:cs typeface="Arial" charset="0"/>
                    </a:rPr>
                    <a:t>Direct3D</a:t>
                  </a:r>
                  <a:endParaRPr lang="en-US" sz="1200" b="1" dirty="0">
                    <a:latin typeface="Calibri" pitchFamily="34" charset="0"/>
                    <a:cs typeface="Arial" charset="0"/>
                  </a:endParaRPr>
                </a:p>
              </p:txBody>
            </p:sp>
          </p:grpSp>
          <p:grpSp>
            <p:nvGrpSpPr>
              <p:cNvPr id="7" name="Group 21"/>
              <p:cNvGrpSpPr>
                <a:grpSpLocks/>
              </p:cNvGrpSpPr>
              <p:nvPr/>
            </p:nvGrpSpPr>
            <p:grpSpPr bwMode="auto">
              <a:xfrm>
                <a:off x="1193172" y="5307191"/>
                <a:ext cx="3877031" cy="830792"/>
                <a:chOff x="2495" y="4810"/>
                <a:chExt cx="1838" cy="394"/>
              </a:xfrm>
            </p:grpSpPr>
            <p:pic>
              <p:nvPicPr>
                <p:cNvPr id="15442" name="Rectangle 240661"/>
                <p:cNvPicPr>
                  <a:picLocks noChangeAspect="1" noChangeArrowheads="1"/>
                </p:cNvPicPr>
                <p:nvPr/>
              </p:nvPicPr>
              <p:blipFill>
                <a:blip r:embed="rId6"/>
                <a:srcRect/>
                <a:stretch>
                  <a:fillRect/>
                </a:stretch>
              </p:blipFill>
              <p:spPr bwMode="auto">
                <a:xfrm>
                  <a:off x="2569" y="4810"/>
                  <a:ext cx="1690" cy="394"/>
                </a:xfrm>
                <a:prstGeom prst="rect">
                  <a:avLst/>
                </a:prstGeom>
                <a:noFill/>
                <a:ln w="9525">
                  <a:noFill/>
                  <a:miter lim="800000"/>
                  <a:headEnd/>
                  <a:tailEnd/>
                </a:ln>
              </p:spPr>
            </p:pic>
            <p:sp>
              <p:nvSpPr>
                <p:cNvPr id="15443" name="Rectangle 240662"/>
                <p:cNvSpPr>
                  <a:spLocks noChangeArrowheads="1"/>
                </p:cNvSpPr>
                <p:nvPr/>
              </p:nvSpPr>
              <p:spPr bwMode="auto">
                <a:xfrm>
                  <a:off x="2495" y="4945"/>
                  <a:ext cx="1838" cy="124"/>
                </a:xfrm>
                <a:prstGeom prst="rect">
                  <a:avLst/>
                </a:prstGeom>
                <a:noFill/>
                <a:ln w="9525">
                  <a:noFill/>
                  <a:miter lim="800000"/>
                  <a:headEnd/>
                  <a:tailEnd/>
                </a:ln>
              </p:spPr>
              <p:txBody>
                <a:bodyPr anchor="ctr"/>
                <a:lstStyle/>
                <a:p>
                  <a:pPr algn="ctr" eaLnBrk="1" hangingPunct="1"/>
                  <a:r>
                    <a:rPr lang="en-US" sz="1200" b="1" dirty="0">
                      <a:latin typeface="Calibri" pitchFamily="34" charset="0"/>
                      <a:cs typeface="Arial" charset="0"/>
                    </a:rPr>
                    <a:t>Windows Vista Display Driver (LDDM)</a:t>
                  </a:r>
                </a:p>
              </p:txBody>
            </p:sp>
          </p:grpSp>
          <p:grpSp>
            <p:nvGrpSpPr>
              <p:cNvPr id="8" name="Group 24"/>
              <p:cNvGrpSpPr>
                <a:grpSpLocks/>
              </p:cNvGrpSpPr>
              <p:nvPr/>
            </p:nvGrpSpPr>
            <p:grpSpPr bwMode="auto">
              <a:xfrm>
                <a:off x="914235" y="4893800"/>
                <a:ext cx="1679646" cy="668246"/>
                <a:chOff x="8669" y="4161"/>
                <a:chExt cx="797" cy="317"/>
              </a:xfrm>
            </p:grpSpPr>
            <p:pic>
              <p:nvPicPr>
                <p:cNvPr id="15440" name="Rectangle 240664"/>
                <p:cNvPicPr>
                  <a:picLocks noChangeAspect="1" noChangeArrowheads="1"/>
                </p:cNvPicPr>
                <p:nvPr/>
              </p:nvPicPr>
              <p:blipFill>
                <a:blip r:embed="rId7"/>
                <a:srcRect/>
                <a:stretch>
                  <a:fillRect/>
                </a:stretch>
              </p:blipFill>
              <p:spPr bwMode="auto">
                <a:xfrm>
                  <a:off x="8669" y="4161"/>
                  <a:ext cx="797" cy="317"/>
                </a:xfrm>
                <a:prstGeom prst="rect">
                  <a:avLst/>
                </a:prstGeom>
                <a:noFill/>
                <a:ln w="9525">
                  <a:noFill/>
                  <a:miter lim="800000"/>
                  <a:headEnd/>
                  <a:tailEnd/>
                </a:ln>
              </p:spPr>
            </p:pic>
            <p:sp>
              <p:nvSpPr>
                <p:cNvPr id="15441" name="Rectangle 240665"/>
                <p:cNvSpPr>
                  <a:spLocks noChangeArrowheads="1"/>
                </p:cNvSpPr>
                <p:nvPr/>
              </p:nvSpPr>
              <p:spPr bwMode="auto">
                <a:xfrm>
                  <a:off x="8777" y="4258"/>
                  <a:ext cx="581" cy="124"/>
                </a:xfrm>
                <a:prstGeom prst="rect">
                  <a:avLst/>
                </a:prstGeom>
                <a:noFill/>
                <a:ln w="9525">
                  <a:noFill/>
                  <a:miter lim="800000"/>
                  <a:headEnd/>
                  <a:tailEnd/>
                </a:ln>
              </p:spPr>
              <p:txBody>
                <a:bodyPr anchor="ctr"/>
                <a:lstStyle/>
                <a:p>
                  <a:pPr algn="ctr" eaLnBrk="1" hangingPunct="1"/>
                  <a:r>
                    <a:rPr lang="en-US" sz="1200" b="1" dirty="0">
                      <a:solidFill>
                        <a:schemeClr val="bg1">
                          <a:lumMod val="85000"/>
                          <a:lumOff val="15000"/>
                        </a:schemeClr>
                      </a:solidFill>
                      <a:latin typeface="Calibri" pitchFamily="34" charset="0"/>
                      <a:cs typeface="Arial" charset="0"/>
                    </a:rPr>
                    <a:t>Windows Media Foundation</a:t>
                  </a:r>
                </a:p>
              </p:txBody>
            </p:sp>
          </p:grpSp>
          <p:grpSp>
            <p:nvGrpSpPr>
              <p:cNvPr id="9" name="Group 27"/>
              <p:cNvGrpSpPr>
                <a:grpSpLocks/>
              </p:cNvGrpSpPr>
              <p:nvPr/>
            </p:nvGrpSpPr>
            <p:grpSpPr bwMode="auto">
              <a:xfrm>
                <a:off x="914235" y="4430243"/>
                <a:ext cx="1679646" cy="668246"/>
                <a:chOff x="8390" y="3804"/>
                <a:chExt cx="797" cy="317"/>
              </a:xfrm>
            </p:grpSpPr>
            <p:pic>
              <p:nvPicPr>
                <p:cNvPr id="15438" name="Rectangle 240667"/>
                <p:cNvPicPr>
                  <a:picLocks noChangeAspect="1" noChangeArrowheads="1"/>
                </p:cNvPicPr>
                <p:nvPr/>
              </p:nvPicPr>
              <p:blipFill>
                <a:blip r:embed="rId7"/>
                <a:srcRect/>
                <a:stretch>
                  <a:fillRect/>
                </a:stretch>
              </p:blipFill>
              <p:spPr bwMode="auto">
                <a:xfrm>
                  <a:off x="8390" y="3804"/>
                  <a:ext cx="797" cy="317"/>
                </a:xfrm>
                <a:prstGeom prst="rect">
                  <a:avLst/>
                </a:prstGeom>
                <a:noFill/>
                <a:ln w="9525">
                  <a:noFill/>
                  <a:miter lim="800000"/>
                  <a:headEnd/>
                  <a:tailEnd/>
                </a:ln>
              </p:spPr>
            </p:pic>
            <p:sp>
              <p:nvSpPr>
                <p:cNvPr id="15439" name="Rectangle 240668"/>
                <p:cNvSpPr>
                  <a:spLocks noChangeArrowheads="1"/>
                </p:cNvSpPr>
                <p:nvPr/>
              </p:nvSpPr>
              <p:spPr bwMode="auto">
                <a:xfrm>
                  <a:off x="8498" y="3901"/>
                  <a:ext cx="581" cy="124"/>
                </a:xfrm>
                <a:prstGeom prst="rect">
                  <a:avLst/>
                </a:prstGeom>
                <a:noFill/>
                <a:ln w="9525">
                  <a:noFill/>
                  <a:miter lim="800000"/>
                  <a:headEnd/>
                  <a:tailEnd/>
                </a:ln>
              </p:spPr>
              <p:txBody>
                <a:bodyPr anchor="ctr"/>
                <a:lstStyle/>
                <a:p>
                  <a:pPr algn="ctr" eaLnBrk="1" hangingPunct="1"/>
                  <a:r>
                    <a:rPr lang="en-US" sz="1200" b="1" dirty="0">
                      <a:solidFill>
                        <a:schemeClr val="bg1">
                          <a:lumMod val="85000"/>
                          <a:lumOff val="15000"/>
                        </a:schemeClr>
                      </a:solidFill>
                      <a:latin typeface="Calibri" pitchFamily="34" charset="0"/>
                      <a:cs typeface="Arial" charset="0"/>
                    </a:rPr>
                    <a:t>Composition Engine</a:t>
                  </a:r>
                </a:p>
              </p:txBody>
            </p:sp>
          </p:grpSp>
          <p:pic>
            <p:nvPicPr>
              <p:cNvPr id="15431" name="Rectangle 240669"/>
              <p:cNvPicPr>
                <a:picLocks noChangeAspect="1" noChangeArrowheads="1"/>
              </p:cNvPicPr>
              <p:nvPr/>
            </p:nvPicPr>
            <p:blipFill>
              <a:blip r:embed="rId8"/>
              <a:srcRect/>
              <a:stretch>
                <a:fillRect/>
              </a:stretch>
            </p:blipFill>
            <p:spPr bwMode="auto">
              <a:xfrm>
                <a:off x="3990573" y="4504488"/>
                <a:ext cx="557875" cy="622091"/>
              </a:xfrm>
              <a:prstGeom prst="rect">
                <a:avLst/>
              </a:prstGeom>
              <a:noFill/>
              <a:ln w="9525">
                <a:noFill/>
                <a:miter lim="800000"/>
                <a:headEnd/>
                <a:tailEnd/>
              </a:ln>
            </p:spPr>
          </p:pic>
          <p:pic>
            <p:nvPicPr>
              <p:cNvPr id="15432" name="Rectangle 240670"/>
              <p:cNvPicPr>
                <a:picLocks noChangeAspect="1" noChangeArrowheads="1"/>
              </p:cNvPicPr>
              <p:nvPr/>
            </p:nvPicPr>
            <p:blipFill>
              <a:blip r:embed="rId9"/>
              <a:srcRect/>
              <a:stretch>
                <a:fillRect/>
              </a:stretch>
            </p:blipFill>
            <p:spPr bwMode="auto">
              <a:xfrm>
                <a:off x="1373779" y="5790812"/>
                <a:ext cx="6752695" cy="776609"/>
              </a:xfrm>
              <a:prstGeom prst="rect">
                <a:avLst/>
              </a:prstGeom>
              <a:noFill/>
              <a:ln w="9525">
                <a:noFill/>
                <a:miter lim="800000"/>
                <a:headEnd/>
                <a:tailEnd/>
              </a:ln>
            </p:spPr>
          </p:pic>
        </p:grpSp>
        <p:grpSp>
          <p:nvGrpSpPr>
            <p:cNvPr id="10" name="Group 38"/>
            <p:cNvGrpSpPr>
              <a:grpSpLocks/>
            </p:cNvGrpSpPr>
            <p:nvPr/>
          </p:nvGrpSpPr>
          <p:grpSpPr bwMode="auto">
            <a:xfrm>
              <a:off x="1349698" y="-41964"/>
              <a:ext cx="7111902" cy="4330554"/>
              <a:chOff x="1266" y="836"/>
              <a:chExt cx="3544" cy="2158"/>
            </a:xfrm>
          </p:grpSpPr>
          <p:pic>
            <p:nvPicPr>
              <p:cNvPr id="15367" name="Rectangle 240678"/>
              <p:cNvPicPr>
                <a:picLocks noChangeArrowheads="1"/>
              </p:cNvPicPr>
              <p:nvPr/>
            </p:nvPicPr>
            <p:blipFill>
              <a:blip r:embed="rId10"/>
              <a:srcRect/>
              <a:stretch>
                <a:fillRect/>
              </a:stretch>
            </p:blipFill>
            <p:spPr bwMode="auto">
              <a:xfrm>
                <a:off x="1266" y="995"/>
                <a:ext cx="356" cy="1858"/>
              </a:xfrm>
              <a:prstGeom prst="rect">
                <a:avLst/>
              </a:prstGeom>
              <a:noFill/>
              <a:ln w="9525">
                <a:noFill/>
                <a:miter lim="800000"/>
                <a:headEnd/>
                <a:tailEnd/>
              </a:ln>
            </p:spPr>
          </p:pic>
          <p:pic>
            <p:nvPicPr>
              <p:cNvPr id="15368" name="Rectangle 240679"/>
              <p:cNvPicPr>
                <a:picLocks noChangeAspect="1" noChangeArrowheads="1"/>
              </p:cNvPicPr>
              <p:nvPr/>
            </p:nvPicPr>
            <p:blipFill>
              <a:blip r:embed="rId11"/>
              <a:srcRect/>
              <a:stretch>
                <a:fillRect/>
              </a:stretch>
            </p:blipFill>
            <p:spPr bwMode="auto">
              <a:xfrm>
                <a:off x="2379" y="846"/>
                <a:ext cx="2431" cy="1055"/>
              </a:xfrm>
              <a:prstGeom prst="rect">
                <a:avLst/>
              </a:prstGeom>
              <a:noFill/>
              <a:ln w="9525">
                <a:noFill/>
                <a:miter lim="800000"/>
                <a:headEnd/>
                <a:tailEnd/>
              </a:ln>
            </p:spPr>
          </p:pic>
          <p:pic>
            <p:nvPicPr>
              <p:cNvPr id="15369" name="Rectangle 240680"/>
              <p:cNvPicPr>
                <a:picLocks noChangeAspect="1" noChangeArrowheads="1"/>
              </p:cNvPicPr>
              <p:nvPr/>
            </p:nvPicPr>
            <p:blipFill>
              <a:blip r:embed="rId12"/>
              <a:srcRect/>
              <a:stretch>
                <a:fillRect/>
              </a:stretch>
            </p:blipFill>
            <p:spPr bwMode="auto">
              <a:xfrm>
                <a:off x="2564" y="1186"/>
                <a:ext cx="751" cy="320"/>
              </a:xfrm>
              <a:prstGeom prst="rect">
                <a:avLst/>
              </a:prstGeom>
              <a:noFill/>
              <a:ln w="9525">
                <a:noFill/>
                <a:miter lim="800000"/>
                <a:headEnd/>
                <a:tailEnd/>
              </a:ln>
            </p:spPr>
          </p:pic>
          <p:pic>
            <p:nvPicPr>
              <p:cNvPr id="15370" name="Rectangle 240681"/>
              <p:cNvPicPr>
                <a:picLocks noChangeAspect="1" noChangeArrowheads="1"/>
              </p:cNvPicPr>
              <p:nvPr/>
            </p:nvPicPr>
            <p:blipFill>
              <a:blip r:embed="rId13"/>
              <a:srcRect/>
              <a:stretch>
                <a:fillRect/>
              </a:stretch>
            </p:blipFill>
            <p:spPr bwMode="auto">
              <a:xfrm>
                <a:off x="3855" y="1170"/>
                <a:ext cx="782" cy="534"/>
              </a:xfrm>
              <a:prstGeom prst="rect">
                <a:avLst/>
              </a:prstGeom>
              <a:noFill/>
              <a:ln w="9525">
                <a:noFill/>
                <a:miter lim="800000"/>
                <a:headEnd/>
                <a:tailEnd/>
              </a:ln>
            </p:spPr>
          </p:pic>
          <p:pic>
            <p:nvPicPr>
              <p:cNvPr id="15371" name="Rectangle 240682"/>
              <p:cNvPicPr>
                <a:picLocks noChangeAspect="1" noChangeArrowheads="1"/>
              </p:cNvPicPr>
              <p:nvPr/>
            </p:nvPicPr>
            <p:blipFill>
              <a:blip r:embed="rId12"/>
              <a:srcRect/>
              <a:stretch>
                <a:fillRect/>
              </a:stretch>
            </p:blipFill>
            <p:spPr bwMode="auto">
              <a:xfrm>
                <a:off x="2564" y="1396"/>
                <a:ext cx="751" cy="320"/>
              </a:xfrm>
              <a:prstGeom prst="rect">
                <a:avLst/>
              </a:prstGeom>
              <a:noFill/>
              <a:ln w="9525">
                <a:noFill/>
                <a:miter lim="800000"/>
                <a:headEnd/>
                <a:tailEnd/>
              </a:ln>
            </p:spPr>
          </p:pic>
          <p:pic>
            <p:nvPicPr>
              <p:cNvPr id="15372" name="Rectangle 240683"/>
              <p:cNvPicPr>
                <a:picLocks noChangeAspect="1" noChangeArrowheads="1"/>
              </p:cNvPicPr>
              <p:nvPr/>
            </p:nvPicPr>
            <p:blipFill>
              <a:blip r:embed="rId12"/>
              <a:srcRect/>
              <a:stretch>
                <a:fillRect/>
              </a:stretch>
            </p:blipFill>
            <p:spPr bwMode="auto">
              <a:xfrm>
                <a:off x="3215" y="1186"/>
                <a:ext cx="751" cy="320"/>
              </a:xfrm>
              <a:prstGeom prst="rect">
                <a:avLst/>
              </a:prstGeom>
              <a:noFill/>
              <a:ln w="9525">
                <a:noFill/>
                <a:miter lim="800000"/>
                <a:headEnd/>
                <a:tailEnd/>
              </a:ln>
            </p:spPr>
          </p:pic>
          <p:pic>
            <p:nvPicPr>
              <p:cNvPr id="15373" name="Rectangle 240684"/>
              <p:cNvPicPr>
                <a:picLocks noChangeAspect="1" noChangeArrowheads="1"/>
              </p:cNvPicPr>
              <p:nvPr/>
            </p:nvPicPr>
            <p:blipFill>
              <a:blip r:embed="rId12"/>
              <a:srcRect/>
              <a:stretch>
                <a:fillRect/>
              </a:stretch>
            </p:blipFill>
            <p:spPr bwMode="auto">
              <a:xfrm>
                <a:off x="3215" y="1396"/>
                <a:ext cx="751" cy="320"/>
              </a:xfrm>
              <a:prstGeom prst="rect">
                <a:avLst/>
              </a:prstGeom>
              <a:noFill/>
              <a:ln w="9525">
                <a:noFill/>
                <a:miter lim="800000"/>
                <a:headEnd/>
                <a:tailEnd/>
              </a:ln>
            </p:spPr>
          </p:pic>
          <p:pic>
            <p:nvPicPr>
              <p:cNvPr id="15374" name="Rectangle 240685"/>
              <p:cNvPicPr>
                <a:picLocks noChangeAspect="1" noChangeArrowheads="1"/>
              </p:cNvPicPr>
              <p:nvPr/>
            </p:nvPicPr>
            <p:blipFill>
              <a:blip r:embed="rId14"/>
              <a:srcRect/>
              <a:stretch>
                <a:fillRect/>
              </a:stretch>
            </p:blipFill>
            <p:spPr bwMode="auto">
              <a:xfrm>
                <a:off x="3598" y="1590"/>
                <a:ext cx="1182" cy="1338"/>
              </a:xfrm>
              <a:prstGeom prst="rect">
                <a:avLst/>
              </a:prstGeom>
              <a:noFill/>
              <a:ln w="9525">
                <a:noFill/>
                <a:miter lim="800000"/>
                <a:headEnd/>
                <a:tailEnd/>
              </a:ln>
            </p:spPr>
          </p:pic>
          <p:pic>
            <p:nvPicPr>
              <p:cNvPr id="15375" name="Rectangle 240686"/>
              <p:cNvPicPr>
                <a:picLocks noChangeAspect="1" noChangeArrowheads="1"/>
              </p:cNvPicPr>
              <p:nvPr/>
            </p:nvPicPr>
            <p:blipFill>
              <a:blip r:embed="rId15"/>
              <a:srcRect/>
              <a:stretch>
                <a:fillRect/>
              </a:stretch>
            </p:blipFill>
            <p:spPr bwMode="auto">
              <a:xfrm>
                <a:off x="3754" y="1868"/>
                <a:ext cx="873" cy="307"/>
              </a:xfrm>
              <a:prstGeom prst="rect">
                <a:avLst/>
              </a:prstGeom>
              <a:noFill/>
              <a:ln w="9525">
                <a:noFill/>
                <a:miter lim="800000"/>
                <a:headEnd/>
                <a:tailEnd/>
              </a:ln>
            </p:spPr>
          </p:pic>
          <p:pic>
            <p:nvPicPr>
              <p:cNvPr id="15376" name="Rectangle 240687"/>
              <p:cNvPicPr>
                <a:picLocks noChangeAspect="1" noChangeArrowheads="1"/>
              </p:cNvPicPr>
              <p:nvPr/>
            </p:nvPicPr>
            <p:blipFill>
              <a:blip r:embed="rId15"/>
              <a:srcRect/>
              <a:stretch>
                <a:fillRect/>
              </a:stretch>
            </p:blipFill>
            <p:spPr bwMode="auto">
              <a:xfrm>
                <a:off x="3754" y="2080"/>
                <a:ext cx="873" cy="307"/>
              </a:xfrm>
              <a:prstGeom prst="rect">
                <a:avLst/>
              </a:prstGeom>
              <a:noFill/>
              <a:ln w="9525">
                <a:noFill/>
                <a:miter lim="800000"/>
                <a:headEnd/>
                <a:tailEnd/>
              </a:ln>
            </p:spPr>
          </p:pic>
          <p:pic>
            <p:nvPicPr>
              <p:cNvPr id="15377" name="Rectangle 240688"/>
              <p:cNvPicPr>
                <a:picLocks noChangeAspect="1" noChangeArrowheads="1"/>
              </p:cNvPicPr>
              <p:nvPr/>
            </p:nvPicPr>
            <p:blipFill>
              <a:blip r:embed="rId15"/>
              <a:srcRect/>
              <a:stretch>
                <a:fillRect/>
              </a:stretch>
            </p:blipFill>
            <p:spPr bwMode="auto">
              <a:xfrm>
                <a:off x="3754" y="2292"/>
                <a:ext cx="873" cy="307"/>
              </a:xfrm>
              <a:prstGeom prst="rect">
                <a:avLst/>
              </a:prstGeom>
              <a:noFill/>
              <a:ln w="9525">
                <a:noFill/>
                <a:miter lim="800000"/>
                <a:headEnd/>
                <a:tailEnd/>
              </a:ln>
            </p:spPr>
          </p:pic>
          <p:pic>
            <p:nvPicPr>
              <p:cNvPr id="15378" name="Rectangle 240689"/>
              <p:cNvPicPr>
                <a:picLocks noChangeAspect="1" noChangeArrowheads="1"/>
              </p:cNvPicPr>
              <p:nvPr/>
            </p:nvPicPr>
            <p:blipFill>
              <a:blip r:embed="rId15"/>
              <a:srcRect/>
              <a:stretch>
                <a:fillRect/>
              </a:stretch>
            </p:blipFill>
            <p:spPr bwMode="auto">
              <a:xfrm>
                <a:off x="3754" y="2504"/>
                <a:ext cx="873" cy="307"/>
              </a:xfrm>
              <a:prstGeom prst="rect">
                <a:avLst/>
              </a:prstGeom>
              <a:noFill/>
              <a:ln w="9525">
                <a:noFill/>
                <a:miter lim="800000"/>
                <a:headEnd/>
                <a:tailEnd/>
              </a:ln>
            </p:spPr>
          </p:pic>
          <p:sp>
            <p:nvSpPr>
              <p:cNvPr id="15379" name="Rectangle 240690"/>
              <p:cNvSpPr>
                <a:spLocks noChangeArrowheads="1"/>
              </p:cNvSpPr>
              <p:nvPr/>
            </p:nvSpPr>
            <p:spPr bwMode="auto">
              <a:xfrm>
                <a:off x="2645" y="1279"/>
                <a:ext cx="600" cy="133"/>
              </a:xfrm>
              <a:prstGeom prst="rect">
                <a:avLst/>
              </a:prstGeom>
              <a:noFill/>
              <a:ln w="9525">
                <a:noFill/>
                <a:miter lim="800000"/>
                <a:headEnd/>
                <a:tailEnd/>
              </a:ln>
            </p:spPr>
            <p:txBody>
              <a:bodyPr anchor="ctr"/>
              <a:lstStyle/>
              <a:p>
                <a:pPr algn="ctr" eaLnBrk="1" hangingPunct="1"/>
                <a:r>
                  <a:rPr lang="en-US" sz="1200" b="1" dirty="0">
                    <a:solidFill>
                      <a:schemeClr val="bg1">
                        <a:lumMod val="95000"/>
                        <a:lumOff val="5000"/>
                      </a:schemeClr>
                    </a:solidFill>
                    <a:latin typeface="Calibri" pitchFamily="34" charset="0"/>
                    <a:cs typeface="Arial" charset="0"/>
                  </a:rPr>
                  <a:t>Application Services</a:t>
                </a:r>
              </a:p>
            </p:txBody>
          </p:sp>
          <p:sp>
            <p:nvSpPr>
              <p:cNvPr id="15380" name="Rectangle 240691"/>
              <p:cNvSpPr>
                <a:spLocks noChangeArrowheads="1"/>
              </p:cNvSpPr>
              <p:nvPr/>
            </p:nvSpPr>
            <p:spPr bwMode="auto">
              <a:xfrm>
                <a:off x="2645" y="1489"/>
                <a:ext cx="600" cy="133"/>
              </a:xfrm>
              <a:prstGeom prst="rect">
                <a:avLst/>
              </a:prstGeom>
              <a:noFill/>
              <a:ln w="9525">
                <a:noFill/>
                <a:miter lim="800000"/>
                <a:headEnd/>
                <a:tailEnd/>
              </a:ln>
            </p:spPr>
            <p:txBody>
              <a:bodyPr anchor="ctr"/>
              <a:lstStyle/>
              <a:p>
                <a:pPr algn="ctr" eaLnBrk="1" hangingPunct="1"/>
                <a:r>
                  <a:rPr lang="en-US" sz="1200" b="1" dirty="0">
                    <a:solidFill>
                      <a:schemeClr val="bg1">
                        <a:lumMod val="95000"/>
                        <a:lumOff val="5000"/>
                      </a:schemeClr>
                    </a:solidFill>
                    <a:latin typeface="Calibri" pitchFamily="34" charset="0"/>
                    <a:cs typeface="Arial" charset="0"/>
                  </a:rPr>
                  <a:t>Deployment Services</a:t>
                </a:r>
              </a:p>
            </p:txBody>
          </p:sp>
          <p:sp>
            <p:nvSpPr>
              <p:cNvPr id="15381" name="Rectangle 240692"/>
              <p:cNvSpPr>
                <a:spLocks noChangeArrowheads="1"/>
              </p:cNvSpPr>
              <p:nvPr/>
            </p:nvSpPr>
            <p:spPr bwMode="auto">
              <a:xfrm>
                <a:off x="3943" y="1351"/>
                <a:ext cx="600" cy="190"/>
              </a:xfrm>
              <a:prstGeom prst="rect">
                <a:avLst/>
              </a:prstGeom>
              <a:noFill/>
              <a:ln w="9525">
                <a:noFill/>
                <a:miter lim="800000"/>
                <a:headEnd/>
                <a:tailEnd/>
              </a:ln>
            </p:spPr>
            <p:txBody>
              <a:bodyPr anchor="ctr"/>
              <a:lstStyle/>
              <a:p>
                <a:pPr algn="ctr" eaLnBrk="1" hangingPunct="1"/>
                <a:r>
                  <a:rPr lang="en-US" sz="1200" b="1" dirty="0" smtClean="0">
                    <a:solidFill>
                      <a:schemeClr val="bg1">
                        <a:lumMod val="95000"/>
                        <a:lumOff val="5000"/>
                      </a:schemeClr>
                    </a:solidFill>
                    <a:latin typeface="Calibri" pitchFamily="34" charset="0"/>
                    <a:cs typeface="Arial" charset="0"/>
                  </a:rPr>
                  <a:t>Data Binding</a:t>
                </a:r>
                <a:endParaRPr lang="en-US" sz="1200" b="1" dirty="0">
                  <a:solidFill>
                    <a:schemeClr val="bg1">
                      <a:lumMod val="95000"/>
                      <a:lumOff val="5000"/>
                    </a:schemeClr>
                  </a:solidFill>
                  <a:latin typeface="Calibri" pitchFamily="34" charset="0"/>
                  <a:cs typeface="Arial" charset="0"/>
                </a:endParaRPr>
              </a:p>
            </p:txBody>
          </p:sp>
          <p:sp>
            <p:nvSpPr>
              <p:cNvPr id="15382" name="Rectangle 240693"/>
              <p:cNvSpPr>
                <a:spLocks noChangeArrowheads="1"/>
              </p:cNvSpPr>
              <p:nvPr/>
            </p:nvSpPr>
            <p:spPr bwMode="auto">
              <a:xfrm>
                <a:off x="2581" y="1094"/>
                <a:ext cx="1309" cy="132"/>
              </a:xfrm>
              <a:prstGeom prst="rect">
                <a:avLst/>
              </a:prstGeom>
              <a:noFill/>
              <a:ln w="9525">
                <a:noFill/>
                <a:miter lim="800000"/>
                <a:headEnd/>
                <a:tailEnd/>
              </a:ln>
            </p:spPr>
            <p:txBody>
              <a:bodyPr anchor="ctr"/>
              <a:lstStyle/>
              <a:p>
                <a:pPr eaLnBrk="1" hangingPunct="1"/>
                <a:r>
                  <a:rPr lang="en-US" sz="1200" i="1" dirty="0" smtClean="0">
                    <a:latin typeface="Calibri" pitchFamily="34" charset="0"/>
                    <a:cs typeface="Arial" charset="0"/>
                  </a:rPr>
                  <a:t>User Interface Services</a:t>
                </a:r>
                <a:endParaRPr lang="en-US" sz="1200" i="1" dirty="0">
                  <a:latin typeface="Calibri" pitchFamily="34" charset="0"/>
                  <a:cs typeface="Arial" charset="0"/>
                </a:endParaRPr>
              </a:p>
            </p:txBody>
          </p:sp>
          <p:sp>
            <p:nvSpPr>
              <p:cNvPr id="15383" name="Rectangle 240694"/>
              <p:cNvSpPr>
                <a:spLocks noChangeArrowheads="1"/>
              </p:cNvSpPr>
              <p:nvPr/>
            </p:nvSpPr>
            <p:spPr bwMode="auto">
              <a:xfrm>
                <a:off x="3825" y="1955"/>
                <a:ext cx="725" cy="133"/>
              </a:xfrm>
              <a:prstGeom prst="rect">
                <a:avLst/>
              </a:prstGeom>
              <a:noFill/>
              <a:ln w="9525">
                <a:noFill/>
                <a:miter lim="800000"/>
                <a:headEnd/>
                <a:tailEnd/>
              </a:ln>
            </p:spPr>
            <p:txBody>
              <a:bodyPr anchor="ctr"/>
              <a:lstStyle/>
              <a:p>
                <a:pPr algn="ctr" eaLnBrk="1" hangingPunct="1"/>
                <a:r>
                  <a:rPr lang="en-US" sz="1200" b="1" dirty="0">
                    <a:solidFill>
                      <a:schemeClr val="bg1">
                        <a:lumMod val="95000"/>
                        <a:lumOff val="5000"/>
                      </a:schemeClr>
                    </a:solidFill>
                    <a:latin typeface="Calibri" pitchFamily="34" charset="0"/>
                    <a:cs typeface="Arial" charset="0"/>
                  </a:rPr>
                  <a:t>XAML</a:t>
                </a:r>
              </a:p>
            </p:txBody>
          </p:sp>
          <p:sp>
            <p:nvSpPr>
              <p:cNvPr id="15384" name="Rectangle 240695"/>
              <p:cNvSpPr>
                <a:spLocks noChangeArrowheads="1"/>
              </p:cNvSpPr>
              <p:nvPr/>
            </p:nvSpPr>
            <p:spPr bwMode="auto">
              <a:xfrm>
                <a:off x="3818" y="2163"/>
                <a:ext cx="725" cy="132"/>
              </a:xfrm>
              <a:prstGeom prst="rect">
                <a:avLst/>
              </a:prstGeom>
              <a:noFill/>
              <a:ln w="9525">
                <a:noFill/>
                <a:miter lim="800000"/>
                <a:headEnd/>
                <a:tailEnd/>
              </a:ln>
            </p:spPr>
            <p:txBody>
              <a:bodyPr anchor="ctr"/>
              <a:lstStyle/>
              <a:p>
                <a:pPr algn="ctr" eaLnBrk="1" hangingPunct="1"/>
                <a:r>
                  <a:rPr lang="en-US" sz="1200" b="1" dirty="0">
                    <a:solidFill>
                      <a:schemeClr val="bg1">
                        <a:lumMod val="95000"/>
                        <a:lumOff val="5000"/>
                      </a:schemeClr>
                    </a:solidFill>
                    <a:latin typeface="Calibri" pitchFamily="34" charset="0"/>
                    <a:cs typeface="Arial" charset="0"/>
                  </a:rPr>
                  <a:t>Accessibility</a:t>
                </a:r>
              </a:p>
            </p:txBody>
          </p:sp>
          <p:sp>
            <p:nvSpPr>
              <p:cNvPr id="15385" name="Rectangle 240696"/>
              <p:cNvSpPr>
                <a:spLocks noChangeArrowheads="1"/>
              </p:cNvSpPr>
              <p:nvPr/>
            </p:nvSpPr>
            <p:spPr bwMode="auto">
              <a:xfrm>
                <a:off x="3825" y="2585"/>
                <a:ext cx="725" cy="132"/>
              </a:xfrm>
              <a:prstGeom prst="rect">
                <a:avLst/>
              </a:prstGeom>
              <a:noFill/>
              <a:ln w="9525">
                <a:noFill/>
                <a:miter lim="800000"/>
                <a:headEnd/>
                <a:tailEnd/>
              </a:ln>
            </p:spPr>
            <p:txBody>
              <a:bodyPr anchor="ctr"/>
              <a:lstStyle/>
              <a:p>
                <a:pPr algn="ctr" eaLnBrk="1" hangingPunct="1"/>
                <a:r>
                  <a:rPr lang="en-US" sz="1200" b="1" dirty="0">
                    <a:solidFill>
                      <a:schemeClr val="bg1">
                        <a:lumMod val="95000"/>
                        <a:lumOff val="5000"/>
                      </a:schemeClr>
                    </a:solidFill>
                    <a:latin typeface="Calibri" pitchFamily="34" charset="0"/>
                    <a:cs typeface="Arial" charset="0"/>
                  </a:rPr>
                  <a:t>Property System</a:t>
                </a:r>
              </a:p>
            </p:txBody>
          </p:sp>
          <p:sp>
            <p:nvSpPr>
              <p:cNvPr id="15386" name="Rectangle 240697"/>
              <p:cNvSpPr>
                <a:spLocks noChangeArrowheads="1"/>
              </p:cNvSpPr>
              <p:nvPr/>
            </p:nvSpPr>
            <p:spPr bwMode="auto">
              <a:xfrm>
                <a:off x="3827" y="2377"/>
                <a:ext cx="726" cy="127"/>
              </a:xfrm>
              <a:prstGeom prst="rect">
                <a:avLst/>
              </a:prstGeom>
              <a:noFill/>
              <a:ln w="9525">
                <a:noFill/>
                <a:miter lim="800000"/>
                <a:headEnd/>
                <a:tailEnd/>
              </a:ln>
            </p:spPr>
            <p:txBody>
              <a:bodyPr anchor="ctr"/>
              <a:lstStyle/>
              <a:p>
                <a:pPr algn="ctr" eaLnBrk="1" hangingPunct="1"/>
                <a:r>
                  <a:rPr lang="en-US" sz="1200" b="1" dirty="0">
                    <a:solidFill>
                      <a:schemeClr val="bg1">
                        <a:lumMod val="95000"/>
                        <a:lumOff val="5000"/>
                      </a:schemeClr>
                    </a:solidFill>
                    <a:latin typeface="Calibri" pitchFamily="34" charset="0"/>
                    <a:cs typeface="Arial" charset="0"/>
                  </a:rPr>
                  <a:t>Input &amp; </a:t>
                </a:r>
                <a:r>
                  <a:rPr lang="en-US" sz="1200" b="1" dirty="0" smtClean="0">
                    <a:solidFill>
                      <a:schemeClr val="bg1">
                        <a:lumMod val="95000"/>
                        <a:lumOff val="5000"/>
                      </a:schemeClr>
                    </a:solidFill>
                    <a:latin typeface="Calibri" pitchFamily="34" charset="0"/>
                    <a:cs typeface="Arial" charset="0"/>
                  </a:rPr>
                  <a:t>Events</a:t>
                </a:r>
                <a:endParaRPr lang="en-US" sz="1200" b="1" dirty="0">
                  <a:solidFill>
                    <a:schemeClr val="bg1">
                      <a:lumMod val="95000"/>
                      <a:lumOff val="5000"/>
                    </a:schemeClr>
                  </a:solidFill>
                  <a:latin typeface="Calibri" pitchFamily="34" charset="0"/>
                  <a:cs typeface="Arial" charset="0"/>
                </a:endParaRPr>
              </a:p>
            </p:txBody>
          </p:sp>
          <p:sp>
            <p:nvSpPr>
              <p:cNvPr id="15387" name="Rectangle 240698"/>
              <p:cNvSpPr>
                <a:spLocks noChangeArrowheads="1"/>
              </p:cNvSpPr>
              <p:nvPr/>
            </p:nvSpPr>
            <p:spPr bwMode="auto">
              <a:xfrm>
                <a:off x="3767" y="1785"/>
                <a:ext cx="699" cy="133"/>
              </a:xfrm>
              <a:prstGeom prst="rect">
                <a:avLst/>
              </a:prstGeom>
              <a:noFill/>
              <a:ln w="9525">
                <a:noFill/>
                <a:miter lim="800000"/>
                <a:headEnd/>
                <a:tailEnd/>
              </a:ln>
            </p:spPr>
            <p:txBody>
              <a:bodyPr anchor="ctr"/>
              <a:lstStyle/>
              <a:p>
                <a:pPr eaLnBrk="1" hangingPunct="1"/>
                <a:r>
                  <a:rPr lang="en-US" sz="1200" i="1" dirty="0" smtClean="0">
                    <a:latin typeface="Calibri" pitchFamily="34" charset="0"/>
                    <a:cs typeface="Arial" charset="0"/>
                  </a:rPr>
                  <a:t>Base Services</a:t>
                </a:r>
                <a:endParaRPr lang="en-US" sz="1200" i="1" dirty="0">
                  <a:latin typeface="Calibri" pitchFamily="34" charset="0"/>
                  <a:cs typeface="Arial" charset="0"/>
                </a:endParaRPr>
              </a:p>
            </p:txBody>
          </p:sp>
          <p:pic>
            <p:nvPicPr>
              <p:cNvPr id="15388" name="Rectangle 240699"/>
              <p:cNvPicPr>
                <a:picLocks noChangeAspect="1" noChangeArrowheads="1"/>
              </p:cNvPicPr>
              <p:nvPr/>
            </p:nvPicPr>
            <p:blipFill>
              <a:blip r:embed="rId16"/>
              <a:srcRect/>
              <a:stretch>
                <a:fillRect/>
              </a:stretch>
            </p:blipFill>
            <p:spPr bwMode="auto">
              <a:xfrm>
                <a:off x="1498" y="836"/>
                <a:ext cx="1236" cy="1076"/>
              </a:xfrm>
              <a:prstGeom prst="rect">
                <a:avLst/>
              </a:prstGeom>
              <a:noFill/>
              <a:ln w="9525">
                <a:noFill/>
                <a:miter lim="800000"/>
                <a:headEnd/>
                <a:tailEnd/>
              </a:ln>
            </p:spPr>
          </p:pic>
          <p:pic>
            <p:nvPicPr>
              <p:cNvPr id="15389" name="Rectangle 240700"/>
              <p:cNvPicPr>
                <a:picLocks noChangeAspect="1" noChangeArrowheads="1"/>
              </p:cNvPicPr>
              <p:nvPr/>
            </p:nvPicPr>
            <p:blipFill>
              <a:blip r:embed="rId17"/>
              <a:srcRect/>
              <a:stretch>
                <a:fillRect/>
              </a:stretch>
            </p:blipFill>
            <p:spPr bwMode="auto">
              <a:xfrm>
                <a:off x="1668" y="1407"/>
                <a:ext cx="895" cy="297"/>
              </a:xfrm>
              <a:prstGeom prst="rect">
                <a:avLst/>
              </a:prstGeom>
              <a:noFill/>
              <a:ln w="9525">
                <a:noFill/>
                <a:miter lim="800000"/>
                <a:headEnd/>
                <a:tailEnd/>
              </a:ln>
            </p:spPr>
          </p:pic>
          <p:pic>
            <p:nvPicPr>
              <p:cNvPr id="15390" name="Rectangle 240701"/>
              <p:cNvPicPr>
                <a:picLocks noChangeAspect="1" noChangeArrowheads="1"/>
              </p:cNvPicPr>
              <p:nvPr/>
            </p:nvPicPr>
            <p:blipFill>
              <a:blip r:embed="rId17"/>
              <a:srcRect/>
              <a:stretch>
                <a:fillRect/>
              </a:stretch>
            </p:blipFill>
            <p:spPr bwMode="auto">
              <a:xfrm>
                <a:off x="1668" y="1191"/>
                <a:ext cx="895" cy="297"/>
              </a:xfrm>
              <a:prstGeom prst="rect">
                <a:avLst/>
              </a:prstGeom>
              <a:noFill/>
              <a:ln w="9525">
                <a:noFill/>
                <a:miter lim="800000"/>
                <a:headEnd/>
                <a:tailEnd/>
              </a:ln>
            </p:spPr>
          </p:pic>
          <p:sp>
            <p:nvSpPr>
              <p:cNvPr id="15391" name="Rectangle 240702"/>
              <p:cNvSpPr>
                <a:spLocks noChangeArrowheads="1"/>
              </p:cNvSpPr>
              <p:nvPr/>
            </p:nvSpPr>
            <p:spPr bwMode="auto">
              <a:xfrm>
                <a:off x="1697" y="1094"/>
                <a:ext cx="883" cy="132"/>
              </a:xfrm>
              <a:prstGeom prst="rect">
                <a:avLst/>
              </a:prstGeom>
              <a:noFill/>
              <a:ln w="9525">
                <a:noFill/>
                <a:miter lim="800000"/>
                <a:headEnd/>
                <a:tailEnd/>
              </a:ln>
            </p:spPr>
            <p:txBody>
              <a:bodyPr anchor="ctr"/>
              <a:lstStyle/>
              <a:p>
                <a:pPr eaLnBrk="1" hangingPunct="1"/>
                <a:r>
                  <a:rPr lang="en-US" sz="1200" i="1" dirty="0" smtClean="0">
                    <a:latin typeface="Calibri" pitchFamily="34" charset="0"/>
                    <a:cs typeface="Arial" charset="0"/>
                  </a:rPr>
                  <a:t>Document Services</a:t>
                </a:r>
                <a:endParaRPr lang="en-US" sz="1200" i="1" dirty="0">
                  <a:latin typeface="Calibri" pitchFamily="34" charset="0"/>
                  <a:cs typeface="Arial" charset="0"/>
                </a:endParaRPr>
              </a:p>
            </p:txBody>
          </p:sp>
          <p:sp>
            <p:nvSpPr>
              <p:cNvPr id="15392" name="Rectangle 240703"/>
              <p:cNvSpPr>
                <a:spLocks noChangeArrowheads="1"/>
              </p:cNvSpPr>
              <p:nvPr/>
            </p:nvSpPr>
            <p:spPr bwMode="auto">
              <a:xfrm>
                <a:off x="1760" y="1483"/>
                <a:ext cx="713" cy="133"/>
              </a:xfrm>
              <a:prstGeom prst="rect">
                <a:avLst/>
              </a:prstGeom>
              <a:noFill/>
              <a:ln w="9525">
                <a:noFill/>
                <a:miter lim="800000"/>
                <a:headEnd/>
                <a:tailEnd/>
              </a:ln>
            </p:spPr>
            <p:txBody>
              <a:bodyPr anchor="ctr"/>
              <a:lstStyle/>
              <a:p>
                <a:pPr algn="ctr" eaLnBrk="1" hangingPunct="1"/>
                <a:r>
                  <a:rPr lang="en-US" sz="1200" b="1" dirty="0">
                    <a:solidFill>
                      <a:schemeClr val="bg1">
                        <a:lumMod val="95000"/>
                        <a:lumOff val="5000"/>
                      </a:schemeClr>
                    </a:solidFill>
                    <a:latin typeface="Calibri" pitchFamily="34" charset="0"/>
                    <a:cs typeface="Arial" charset="0"/>
                  </a:rPr>
                  <a:t>Packaging Services</a:t>
                </a:r>
              </a:p>
            </p:txBody>
          </p:sp>
          <p:sp>
            <p:nvSpPr>
              <p:cNvPr id="15393" name="Rectangle 240704"/>
              <p:cNvSpPr>
                <a:spLocks noChangeArrowheads="1"/>
              </p:cNvSpPr>
              <p:nvPr/>
            </p:nvSpPr>
            <p:spPr bwMode="auto">
              <a:xfrm>
                <a:off x="1760" y="1276"/>
                <a:ext cx="713" cy="133"/>
              </a:xfrm>
              <a:prstGeom prst="rect">
                <a:avLst/>
              </a:prstGeom>
              <a:noFill/>
              <a:ln w="9525">
                <a:noFill/>
                <a:miter lim="800000"/>
                <a:headEnd/>
                <a:tailEnd/>
              </a:ln>
            </p:spPr>
            <p:txBody>
              <a:bodyPr anchor="ctr"/>
              <a:lstStyle/>
              <a:p>
                <a:pPr algn="ctr" eaLnBrk="1" hangingPunct="1"/>
                <a:r>
                  <a:rPr lang="en-US" sz="1200" b="1" dirty="0">
                    <a:solidFill>
                      <a:schemeClr val="bg1">
                        <a:lumMod val="95000"/>
                        <a:lumOff val="5000"/>
                      </a:schemeClr>
                    </a:solidFill>
                    <a:latin typeface="Calibri" pitchFamily="34" charset="0"/>
                    <a:cs typeface="Arial" charset="0"/>
                  </a:rPr>
                  <a:t>XPS Documents</a:t>
                </a:r>
              </a:p>
            </p:txBody>
          </p:sp>
          <p:pic>
            <p:nvPicPr>
              <p:cNvPr id="15394" name="Rectangle 240705"/>
              <p:cNvPicPr>
                <a:picLocks noChangeAspect="1" noChangeArrowheads="1"/>
              </p:cNvPicPr>
              <p:nvPr/>
            </p:nvPicPr>
            <p:blipFill>
              <a:blip r:embed="rId18"/>
              <a:srcRect/>
              <a:stretch>
                <a:fillRect/>
              </a:stretch>
            </p:blipFill>
            <p:spPr bwMode="auto">
              <a:xfrm>
                <a:off x="1497" y="1548"/>
                <a:ext cx="2432" cy="1446"/>
              </a:xfrm>
              <a:prstGeom prst="rect">
                <a:avLst/>
              </a:prstGeom>
              <a:noFill/>
              <a:ln w="9525">
                <a:noFill/>
                <a:miter lim="800000"/>
                <a:headEnd/>
                <a:tailEnd/>
              </a:ln>
            </p:spPr>
          </p:pic>
          <p:pic>
            <p:nvPicPr>
              <p:cNvPr id="15395" name="Rectangle 240706"/>
              <p:cNvPicPr>
                <a:picLocks noChangeAspect="1" noChangeArrowheads="1"/>
              </p:cNvPicPr>
              <p:nvPr/>
            </p:nvPicPr>
            <p:blipFill>
              <a:blip r:embed="rId19"/>
              <a:srcRect/>
              <a:stretch>
                <a:fillRect/>
              </a:stretch>
            </p:blipFill>
            <p:spPr bwMode="auto">
              <a:xfrm>
                <a:off x="1658" y="2248"/>
                <a:ext cx="2098" cy="381"/>
              </a:xfrm>
              <a:prstGeom prst="rect">
                <a:avLst/>
              </a:prstGeom>
              <a:noFill/>
              <a:ln w="9525">
                <a:noFill/>
                <a:miter lim="800000"/>
                <a:headEnd/>
                <a:tailEnd/>
              </a:ln>
            </p:spPr>
          </p:pic>
          <p:sp>
            <p:nvSpPr>
              <p:cNvPr id="15396" name="Rectangle 240707"/>
              <p:cNvSpPr>
                <a:spLocks noChangeArrowheads="1"/>
              </p:cNvSpPr>
              <p:nvPr/>
            </p:nvSpPr>
            <p:spPr bwMode="auto">
              <a:xfrm>
                <a:off x="1761" y="2377"/>
                <a:ext cx="1897" cy="128"/>
              </a:xfrm>
              <a:prstGeom prst="rect">
                <a:avLst/>
              </a:prstGeom>
              <a:noFill/>
              <a:ln w="9525">
                <a:noFill/>
                <a:miter lim="800000"/>
                <a:headEnd/>
                <a:tailEnd/>
              </a:ln>
            </p:spPr>
            <p:txBody>
              <a:bodyPr anchor="ctr"/>
              <a:lstStyle/>
              <a:p>
                <a:pPr algn="ctr" eaLnBrk="1" hangingPunct="1"/>
                <a:r>
                  <a:rPr lang="en-US" sz="1200" b="1" dirty="0">
                    <a:solidFill>
                      <a:schemeClr val="bg1">
                        <a:lumMod val="95000"/>
                        <a:lumOff val="5000"/>
                      </a:schemeClr>
                    </a:solidFill>
                    <a:latin typeface="Calibri" pitchFamily="34" charset="0"/>
                    <a:cs typeface="Arial" charset="0"/>
                  </a:rPr>
                  <a:t>Animation</a:t>
                </a:r>
              </a:p>
            </p:txBody>
          </p:sp>
          <p:pic>
            <p:nvPicPr>
              <p:cNvPr id="15397" name="Rectangle 240708"/>
              <p:cNvPicPr>
                <a:picLocks noChangeAspect="1" noChangeArrowheads="1"/>
              </p:cNvPicPr>
              <p:nvPr/>
            </p:nvPicPr>
            <p:blipFill>
              <a:blip r:embed="rId20"/>
              <a:srcRect/>
              <a:stretch>
                <a:fillRect/>
              </a:stretch>
            </p:blipFill>
            <p:spPr bwMode="auto">
              <a:xfrm>
                <a:off x="1612" y="2455"/>
                <a:ext cx="2202" cy="409"/>
              </a:xfrm>
              <a:prstGeom prst="rect">
                <a:avLst/>
              </a:prstGeom>
              <a:noFill/>
              <a:ln w="9525">
                <a:noFill/>
                <a:miter lim="800000"/>
                <a:headEnd/>
                <a:tailEnd/>
              </a:ln>
            </p:spPr>
          </p:pic>
          <p:pic>
            <p:nvPicPr>
              <p:cNvPr id="15398" name="Rectangle 240709"/>
              <p:cNvPicPr>
                <a:picLocks noChangeAspect="1" noChangeArrowheads="1"/>
              </p:cNvPicPr>
              <p:nvPr/>
            </p:nvPicPr>
            <p:blipFill>
              <a:blip r:embed="rId21"/>
              <a:srcRect/>
              <a:stretch>
                <a:fillRect/>
              </a:stretch>
            </p:blipFill>
            <p:spPr bwMode="auto">
              <a:xfrm>
                <a:off x="2156" y="2052"/>
                <a:ext cx="626" cy="353"/>
              </a:xfrm>
              <a:prstGeom prst="rect">
                <a:avLst/>
              </a:prstGeom>
              <a:noFill/>
              <a:ln w="9525">
                <a:noFill/>
                <a:miter lim="800000"/>
                <a:headEnd/>
                <a:tailEnd/>
              </a:ln>
            </p:spPr>
          </p:pic>
          <p:pic>
            <p:nvPicPr>
              <p:cNvPr id="15399" name="Rectangle 240710"/>
              <p:cNvPicPr>
                <a:picLocks noChangeAspect="1" noChangeArrowheads="1"/>
              </p:cNvPicPr>
              <p:nvPr/>
            </p:nvPicPr>
            <p:blipFill>
              <a:blip r:embed="rId22"/>
              <a:srcRect/>
              <a:stretch>
                <a:fillRect/>
              </a:stretch>
            </p:blipFill>
            <p:spPr bwMode="auto">
              <a:xfrm>
                <a:off x="2615" y="1844"/>
                <a:ext cx="683" cy="557"/>
              </a:xfrm>
              <a:prstGeom prst="rect">
                <a:avLst/>
              </a:prstGeom>
              <a:noFill/>
              <a:ln w="9525">
                <a:noFill/>
                <a:miter lim="800000"/>
                <a:headEnd/>
                <a:tailEnd/>
              </a:ln>
            </p:spPr>
          </p:pic>
          <p:pic>
            <p:nvPicPr>
              <p:cNvPr id="15400" name="Rectangle 240711"/>
              <p:cNvPicPr>
                <a:picLocks noChangeAspect="1" noChangeArrowheads="1"/>
              </p:cNvPicPr>
              <p:nvPr/>
            </p:nvPicPr>
            <p:blipFill>
              <a:blip r:embed="rId21"/>
              <a:srcRect/>
              <a:stretch>
                <a:fillRect/>
              </a:stretch>
            </p:blipFill>
            <p:spPr bwMode="auto">
              <a:xfrm>
                <a:off x="2156" y="1846"/>
                <a:ext cx="626" cy="348"/>
              </a:xfrm>
              <a:prstGeom prst="rect">
                <a:avLst/>
              </a:prstGeom>
              <a:noFill/>
              <a:ln w="9525">
                <a:noFill/>
                <a:miter lim="800000"/>
                <a:headEnd/>
                <a:tailEnd/>
              </a:ln>
            </p:spPr>
          </p:pic>
          <p:pic>
            <p:nvPicPr>
              <p:cNvPr id="15401" name="Rectangle 240712"/>
              <p:cNvPicPr>
                <a:picLocks noChangeAspect="1" noChangeArrowheads="1"/>
              </p:cNvPicPr>
              <p:nvPr/>
            </p:nvPicPr>
            <p:blipFill>
              <a:blip r:embed="rId21"/>
              <a:srcRect/>
              <a:stretch>
                <a:fillRect/>
              </a:stretch>
            </p:blipFill>
            <p:spPr bwMode="auto">
              <a:xfrm>
                <a:off x="1669" y="2051"/>
                <a:ext cx="627" cy="353"/>
              </a:xfrm>
              <a:prstGeom prst="rect">
                <a:avLst/>
              </a:prstGeom>
              <a:noFill/>
              <a:ln w="9525">
                <a:noFill/>
                <a:miter lim="800000"/>
                <a:headEnd/>
                <a:tailEnd/>
              </a:ln>
            </p:spPr>
          </p:pic>
          <p:pic>
            <p:nvPicPr>
              <p:cNvPr id="15402" name="Rectangle 240713"/>
              <p:cNvPicPr>
                <a:picLocks noChangeAspect="1" noChangeArrowheads="1"/>
              </p:cNvPicPr>
              <p:nvPr/>
            </p:nvPicPr>
            <p:blipFill>
              <a:blip r:embed="rId21"/>
              <a:srcRect/>
              <a:stretch>
                <a:fillRect/>
              </a:stretch>
            </p:blipFill>
            <p:spPr bwMode="auto">
              <a:xfrm>
                <a:off x="1668" y="1845"/>
                <a:ext cx="626" cy="353"/>
              </a:xfrm>
              <a:prstGeom prst="rect">
                <a:avLst/>
              </a:prstGeom>
              <a:noFill/>
              <a:ln w="9525">
                <a:noFill/>
                <a:miter lim="800000"/>
                <a:headEnd/>
                <a:tailEnd/>
              </a:ln>
            </p:spPr>
          </p:pic>
          <p:pic>
            <p:nvPicPr>
              <p:cNvPr id="15403" name="Rectangle 240714"/>
              <p:cNvPicPr>
                <a:picLocks noChangeAspect="1" noChangeArrowheads="1"/>
              </p:cNvPicPr>
              <p:nvPr/>
            </p:nvPicPr>
            <p:blipFill>
              <a:blip r:embed="rId21"/>
              <a:srcRect/>
              <a:stretch>
                <a:fillRect/>
              </a:stretch>
            </p:blipFill>
            <p:spPr bwMode="auto">
              <a:xfrm>
                <a:off x="3131" y="2052"/>
                <a:ext cx="626" cy="353"/>
              </a:xfrm>
              <a:prstGeom prst="rect">
                <a:avLst/>
              </a:prstGeom>
              <a:noFill/>
              <a:ln w="9525">
                <a:noFill/>
                <a:miter lim="800000"/>
                <a:headEnd/>
                <a:tailEnd/>
              </a:ln>
            </p:spPr>
          </p:pic>
          <p:pic>
            <p:nvPicPr>
              <p:cNvPr id="15404" name="Rectangle 240715"/>
              <p:cNvPicPr>
                <a:picLocks noChangeAspect="1" noChangeArrowheads="1"/>
              </p:cNvPicPr>
              <p:nvPr/>
            </p:nvPicPr>
            <p:blipFill>
              <a:blip r:embed="rId21"/>
              <a:srcRect/>
              <a:stretch>
                <a:fillRect/>
              </a:stretch>
            </p:blipFill>
            <p:spPr bwMode="auto">
              <a:xfrm>
                <a:off x="3132" y="1846"/>
                <a:ext cx="626" cy="353"/>
              </a:xfrm>
              <a:prstGeom prst="rect">
                <a:avLst/>
              </a:prstGeom>
              <a:noFill/>
              <a:ln w="9525">
                <a:noFill/>
                <a:miter lim="800000"/>
                <a:headEnd/>
                <a:tailEnd/>
              </a:ln>
            </p:spPr>
          </p:pic>
          <p:sp>
            <p:nvSpPr>
              <p:cNvPr id="15405" name="Rectangle 240716"/>
              <p:cNvSpPr>
                <a:spLocks noChangeArrowheads="1"/>
              </p:cNvSpPr>
              <p:nvPr/>
            </p:nvSpPr>
            <p:spPr bwMode="auto">
              <a:xfrm>
                <a:off x="2251" y="1955"/>
                <a:ext cx="436" cy="133"/>
              </a:xfrm>
              <a:prstGeom prst="rect">
                <a:avLst/>
              </a:prstGeom>
              <a:noFill/>
              <a:ln w="9525">
                <a:noFill/>
                <a:miter lim="800000"/>
                <a:headEnd/>
                <a:tailEnd/>
              </a:ln>
            </p:spPr>
            <p:txBody>
              <a:bodyPr anchor="ctr"/>
              <a:lstStyle/>
              <a:p>
                <a:pPr algn="ctr" eaLnBrk="1" hangingPunct="1"/>
                <a:r>
                  <a:rPr lang="en-US" sz="1200" b="1" dirty="0">
                    <a:solidFill>
                      <a:schemeClr val="bg1">
                        <a:lumMod val="95000"/>
                        <a:lumOff val="5000"/>
                      </a:schemeClr>
                    </a:solidFill>
                    <a:latin typeface="Calibri" pitchFamily="34" charset="0"/>
                    <a:cs typeface="Arial" charset="0"/>
                  </a:rPr>
                  <a:t>2D</a:t>
                </a:r>
              </a:p>
            </p:txBody>
          </p:sp>
          <p:sp>
            <p:nvSpPr>
              <p:cNvPr id="15406" name="Rectangle 240717"/>
              <p:cNvSpPr>
                <a:spLocks noChangeArrowheads="1"/>
              </p:cNvSpPr>
              <p:nvPr/>
            </p:nvSpPr>
            <p:spPr bwMode="auto">
              <a:xfrm>
                <a:off x="2251" y="2163"/>
                <a:ext cx="436" cy="132"/>
              </a:xfrm>
              <a:prstGeom prst="rect">
                <a:avLst/>
              </a:prstGeom>
              <a:noFill/>
              <a:ln w="9525">
                <a:noFill/>
                <a:miter lim="800000"/>
                <a:headEnd/>
                <a:tailEnd/>
              </a:ln>
            </p:spPr>
            <p:txBody>
              <a:bodyPr anchor="ctr"/>
              <a:lstStyle/>
              <a:p>
                <a:pPr algn="ctr" eaLnBrk="1" hangingPunct="1"/>
                <a:r>
                  <a:rPr lang="en-US" sz="1200" b="1" dirty="0">
                    <a:solidFill>
                      <a:schemeClr val="bg1">
                        <a:lumMod val="95000"/>
                        <a:lumOff val="5000"/>
                      </a:schemeClr>
                    </a:solidFill>
                    <a:latin typeface="Calibri" pitchFamily="34" charset="0"/>
                    <a:cs typeface="Arial" charset="0"/>
                  </a:rPr>
                  <a:t>3D</a:t>
                </a:r>
              </a:p>
            </p:txBody>
          </p:sp>
          <p:sp>
            <p:nvSpPr>
              <p:cNvPr id="15407" name="Rectangle 240718"/>
              <p:cNvSpPr>
                <a:spLocks noChangeArrowheads="1"/>
              </p:cNvSpPr>
              <p:nvPr/>
            </p:nvSpPr>
            <p:spPr bwMode="auto">
              <a:xfrm>
                <a:off x="3224" y="1955"/>
                <a:ext cx="440" cy="133"/>
              </a:xfrm>
              <a:prstGeom prst="rect">
                <a:avLst/>
              </a:prstGeom>
              <a:noFill/>
              <a:ln w="9525">
                <a:noFill/>
                <a:miter lim="800000"/>
                <a:headEnd/>
                <a:tailEnd/>
              </a:ln>
            </p:spPr>
            <p:txBody>
              <a:bodyPr anchor="ctr"/>
              <a:lstStyle/>
              <a:p>
                <a:pPr algn="ctr" eaLnBrk="1" hangingPunct="1"/>
                <a:r>
                  <a:rPr lang="en-US" sz="1200" b="1" dirty="0">
                    <a:solidFill>
                      <a:schemeClr val="bg1">
                        <a:lumMod val="95000"/>
                        <a:lumOff val="5000"/>
                      </a:schemeClr>
                    </a:solidFill>
                    <a:latin typeface="Calibri" pitchFamily="34" charset="0"/>
                    <a:cs typeface="Arial" charset="0"/>
                  </a:rPr>
                  <a:t>Audio</a:t>
                </a:r>
              </a:p>
            </p:txBody>
          </p:sp>
          <p:sp>
            <p:nvSpPr>
              <p:cNvPr id="15408" name="Rectangle 240719"/>
              <p:cNvSpPr>
                <a:spLocks noChangeArrowheads="1"/>
              </p:cNvSpPr>
              <p:nvPr/>
            </p:nvSpPr>
            <p:spPr bwMode="auto">
              <a:xfrm>
                <a:off x="1761" y="1955"/>
                <a:ext cx="439" cy="133"/>
              </a:xfrm>
              <a:prstGeom prst="rect">
                <a:avLst/>
              </a:prstGeom>
              <a:noFill/>
              <a:ln w="9525">
                <a:noFill/>
                <a:miter lim="800000"/>
                <a:headEnd/>
                <a:tailEnd/>
              </a:ln>
            </p:spPr>
            <p:txBody>
              <a:bodyPr anchor="ctr"/>
              <a:lstStyle/>
              <a:p>
                <a:pPr algn="ctr" eaLnBrk="1" hangingPunct="1"/>
                <a:r>
                  <a:rPr lang="en-US" sz="1200" b="1" dirty="0">
                    <a:solidFill>
                      <a:schemeClr val="bg1">
                        <a:lumMod val="95000"/>
                        <a:lumOff val="5000"/>
                      </a:schemeClr>
                    </a:solidFill>
                    <a:latin typeface="Calibri" pitchFamily="34" charset="0"/>
                    <a:cs typeface="Arial" charset="0"/>
                  </a:rPr>
                  <a:t>Imaging</a:t>
                </a:r>
              </a:p>
            </p:txBody>
          </p:sp>
          <p:sp>
            <p:nvSpPr>
              <p:cNvPr id="15409" name="Rectangle 240720"/>
              <p:cNvSpPr>
                <a:spLocks noChangeArrowheads="1"/>
              </p:cNvSpPr>
              <p:nvPr/>
            </p:nvSpPr>
            <p:spPr bwMode="auto">
              <a:xfrm>
                <a:off x="2740" y="2067"/>
                <a:ext cx="436" cy="116"/>
              </a:xfrm>
              <a:prstGeom prst="rect">
                <a:avLst/>
              </a:prstGeom>
              <a:noFill/>
              <a:ln w="9525">
                <a:noFill/>
                <a:miter lim="800000"/>
                <a:headEnd/>
                <a:tailEnd/>
              </a:ln>
            </p:spPr>
            <p:txBody>
              <a:bodyPr anchor="ctr"/>
              <a:lstStyle/>
              <a:p>
                <a:pPr algn="ctr" eaLnBrk="1" hangingPunct="1"/>
                <a:r>
                  <a:rPr lang="en-US" sz="1200" b="1" dirty="0">
                    <a:solidFill>
                      <a:schemeClr val="bg1">
                        <a:lumMod val="95000"/>
                        <a:lumOff val="5000"/>
                      </a:schemeClr>
                    </a:solidFill>
                    <a:latin typeface="Calibri" pitchFamily="34" charset="0"/>
                    <a:cs typeface="Arial" charset="0"/>
                  </a:rPr>
                  <a:t>Text</a:t>
                </a:r>
              </a:p>
            </p:txBody>
          </p:sp>
          <p:sp>
            <p:nvSpPr>
              <p:cNvPr id="15410" name="Rectangle 240721"/>
              <p:cNvSpPr>
                <a:spLocks noChangeArrowheads="1"/>
              </p:cNvSpPr>
              <p:nvPr/>
            </p:nvSpPr>
            <p:spPr bwMode="auto">
              <a:xfrm>
                <a:off x="3224" y="2163"/>
                <a:ext cx="440" cy="132"/>
              </a:xfrm>
              <a:prstGeom prst="rect">
                <a:avLst/>
              </a:prstGeom>
              <a:noFill/>
              <a:ln w="9525">
                <a:noFill/>
                <a:miter lim="800000"/>
                <a:headEnd/>
                <a:tailEnd/>
              </a:ln>
            </p:spPr>
            <p:txBody>
              <a:bodyPr anchor="ctr"/>
              <a:lstStyle/>
              <a:p>
                <a:pPr algn="ctr" eaLnBrk="1" hangingPunct="1"/>
                <a:r>
                  <a:rPr lang="en-US" sz="1200" b="1" dirty="0">
                    <a:solidFill>
                      <a:schemeClr val="bg1">
                        <a:lumMod val="95000"/>
                        <a:lumOff val="5000"/>
                      </a:schemeClr>
                    </a:solidFill>
                    <a:latin typeface="Calibri" pitchFamily="34" charset="0"/>
                    <a:cs typeface="Arial" charset="0"/>
                  </a:rPr>
                  <a:t>Video</a:t>
                </a:r>
              </a:p>
            </p:txBody>
          </p:sp>
          <p:sp>
            <p:nvSpPr>
              <p:cNvPr id="15411" name="Rectangle 240722"/>
              <p:cNvSpPr>
                <a:spLocks noChangeArrowheads="1"/>
              </p:cNvSpPr>
              <p:nvPr/>
            </p:nvSpPr>
            <p:spPr bwMode="auto">
              <a:xfrm>
                <a:off x="1761" y="2163"/>
                <a:ext cx="439" cy="132"/>
              </a:xfrm>
              <a:prstGeom prst="rect">
                <a:avLst/>
              </a:prstGeom>
              <a:noFill/>
              <a:ln w="9525">
                <a:noFill/>
                <a:miter lim="800000"/>
                <a:headEnd/>
                <a:tailEnd/>
              </a:ln>
            </p:spPr>
            <p:txBody>
              <a:bodyPr anchor="ctr"/>
              <a:lstStyle/>
              <a:p>
                <a:pPr algn="ctr" eaLnBrk="1" hangingPunct="1"/>
                <a:r>
                  <a:rPr lang="en-US" sz="1200" b="1" dirty="0">
                    <a:solidFill>
                      <a:schemeClr val="bg1">
                        <a:lumMod val="95000"/>
                        <a:lumOff val="5000"/>
                      </a:schemeClr>
                    </a:solidFill>
                    <a:latin typeface="Calibri" pitchFamily="34" charset="0"/>
                    <a:cs typeface="Arial" charset="0"/>
                  </a:rPr>
                  <a:t>Effects</a:t>
                </a:r>
              </a:p>
            </p:txBody>
          </p:sp>
          <p:sp>
            <p:nvSpPr>
              <p:cNvPr id="15412" name="Rectangle 240723"/>
              <p:cNvSpPr>
                <a:spLocks noChangeArrowheads="1"/>
              </p:cNvSpPr>
              <p:nvPr/>
            </p:nvSpPr>
            <p:spPr bwMode="auto">
              <a:xfrm>
                <a:off x="1761" y="2585"/>
                <a:ext cx="1897" cy="132"/>
              </a:xfrm>
              <a:prstGeom prst="rect">
                <a:avLst/>
              </a:prstGeom>
              <a:noFill/>
              <a:ln w="9525">
                <a:noFill/>
                <a:miter lim="800000"/>
                <a:headEnd/>
                <a:tailEnd/>
              </a:ln>
            </p:spPr>
            <p:txBody>
              <a:bodyPr anchor="ctr"/>
              <a:lstStyle/>
              <a:p>
                <a:pPr algn="ctr" eaLnBrk="1" hangingPunct="1"/>
                <a:r>
                  <a:rPr lang="en-US" sz="1200" b="1" dirty="0" smtClean="0">
                    <a:latin typeface="Calibri" pitchFamily="34" charset="0"/>
                    <a:cs typeface="Arial" charset="0"/>
                  </a:rPr>
                  <a:t>Visual Primitives</a:t>
                </a:r>
                <a:endParaRPr lang="en-US" sz="1200" b="1" dirty="0">
                  <a:latin typeface="Calibri" pitchFamily="34" charset="0"/>
                  <a:cs typeface="Arial" charset="0"/>
                </a:endParaRPr>
              </a:p>
            </p:txBody>
          </p:sp>
          <p:sp>
            <p:nvSpPr>
              <p:cNvPr id="15413" name="Rectangle 240724"/>
              <p:cNvSpPr>
                <a:spLocks noChangeArrowheads="1"/>
              </p:cNvSpPr>
              <p:nvPr/>
            </p:nvSpPr>
            <p:spPr bwMode="auto">
              <a:xfrm>
                <a:off x="1706" y="1785"/>
                <a:ext cx="1306" cy="133"/>
              </a:xfrm>
              <a:prstGeom prst="rect">
                <a:avLst/>
              </a:prstGeom>
              <a:noFill/>
              <a:ln w="9525">
                <a:noFill/>
                <a:miter lim="800000"/>
                <a:headEnd/>
                <a:tailEnd/>
              </a:ln>
            </p:spPr>
            <p:txBody>
              <a:bodyPr anchor="ctr"/>
              <a:lstStyle/>
              <a:p>
                <a:pPr eaLnBrk="1" hangingPunct="1"/>
                <a:r>
                  <a:rPr lang="en-US" sz="1200" i="1" dirty="0" smtClean="0">
                    <a:latin typeface="Calibri" pitchFamily="34" charset="0"/>
                    <a:cs typeface="Arial" charset="0"/>
                  </a:rPr>
                  <a:t>Core Presentation</a:t>
                </a:r>
                <a:endParaRPr lang="en-US" sz="1200" i="1" dirty="0">
                  <a:latin typeface="Calibri" pitchFamily="34" charset="0"/>
                  <a:cs typeface="Arial" charset="0"/>
                </a:endParaRPr>
              </a:p>
            </p:txBody>
          </p:sp>
          <p:sp>
            <p:nvSpPr>
              <p:cNvPr id="15414" name="Rectangle 240725"/>
              <p:cNvSpPr>
                <a:spLocks noChangeArrowheads="1"/>
              </p:cNvSpPr>
              <p:nvPr/>
            </p:nvSpPr>
            <p:spPr bwMode="auto">
              <a:xfrm>
                <a:off x="3283" y="1279"/>
                <a:ext cx="604" cy="133"/>
              </a:xfrm>
              <a:prstGeom prst="rect">
                <a:avLst/>
              </a:prstGeom>
              <a:noFill/>
              <a:ln w="9525">
                <a:noFill/>
                <a:miter lim="800000"/>
                <a:headEnd/>
                <a:tailEnd/>
              </a:ln>
            </p:spPr>
            <p:txBody>
              <a:bodyPr anchor="ctr"/>
              <a:lstStyle/>
              <a:p>
                <a:pPr algn="ctr" eaLnBrk="1" hangingPunct="1"/>
                <a:r>
                  <a:rPr lang="en-US" sz="1200" b="1" dirty="0">
                    <a:solidFill>
                      <a:schemeClr val="bg1">
                        <a:lumMod val="95000"/>
                        <a:lumOff val="5000"/>
                      </a:schemeClr>
                    </a:solidFill>
                    <a:latin typeface="Calibri" pitchFamily="34" charset="0"/>
                    <a:cs typeface="Arial" charset="0"/>
                  </a:rPr>
                  <a:t>Controls</a:t>
                </a:r>
              </a:p>
            </p:txBody>
          </p:sp>
          <p:sp>
            <p:nvSpPr>
              <p:cNvPr id="15415" name="Rectangle 240726"/>
              <p:cNvSpPr>
                <a:spLocks noChangeArrowheads="1"/>
              </p:cNvSpPr>
              <p:nvPr/>
            </p:nvSpPr>
            <p:spPr bwMode="auto">
              <a:xfrm>
                <a:off x="3283" y="1489"/>
                <a:ext cx="604" cy="133"/>
              </a:xfrm>
              <a:prstGeom prst="rect">
                <a:avLst/>
              </a:prstGeom>
              <a:noFill/>
              <a:ln w="9525">
                <a:noFill/>
                <a:miter lim="800000"/>
                <a:headEnd/>
                <a:tailEnd/>
              </a:ln>
            </p:spPr>
            <p:txBody>
              <a:bodyPr anchor="ctr"/>
              <a:lstStyle/>
              <a:p>
                <a:pPr algn="ctr" eaLnBrk="1" hangingPunct="1"/>
                <a:r>
                  <a:rPr lang="en-US" sz="1200" b="1" dirty="0">
                    <a:solidFill>
                      <a:schemeClr val="bg1">
                        <a:lumMod val="95000"/>
                        <a:lumOff val="5000"/>
                      </a:schemeClr>
                    </a:solidFill>
                    <a:latin typeface="Calibri" pitchFamily="34" charset="0"/>
                    <a:cs typeface="Arial" charset="0"/>
                  </a:rPr>
                  <a:t>Layout</a:t>
                </a:r>
              </a:p>
            </p:txBody>
          </p:sp>
          <p:sp>
            <p:nvSpPr>
              <p:cNvPr id="15417" name="Rectangle 240728"/>
              <p:cNvSpPr>
                <a:spLocks noChangeArrowheads="1"/>
              </p:cNvSpPr>
              <p:nvPr/>
            </p:nvSpPr>
            <p:spPr bwMode="auto">
              <a:xfrm rot="-5400000">
                <a:off x="765" y="1806"/>
                <a:ext cx="1347" cy="237"/>
              </a:xfrm>
              <a:prstGeom prst="rect">
                <a:avLst/>
              </a:prstGeom>
              <a:noFill/>
              <a:ln w="9525">
                <a:noFill/>
                <a:miter lim="800000"/>
                <a:headEnd/>
                <a:tailEnd/>
              </a:ln>
            </p:spPr>
            <p:txBody>
              <a:bodyPr anchor="ctr"/>
              <a:lstStyle/>
              <a:p>
                <a:pPr algn="ctr" eaLnBrk="1" hangingPunct="1"/>
                <a:r>
                  <a:rPr lang="en-US" sz="1600" b="1" dirty="0">
                    <a:latin typeface="Calibri" pitchFamily="34" charset="0"/>
                    <a:cs typeface="Arial" charset="0"/>
                  </a:rPr>
                  <a:t>XPS Viewer</a:t>
                </a:r>
              </a:p>
            </p:txBody>
          </p:sp>
        </p:grpSp>
      </p:gr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nvGraphicFramePr>
        <p:xfrm>
          <a:off x="359833" y="1203854"/>
          <a:ext cx="8382000" cy="4751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smtClean="0"/>
              <a:t>Key Platform Concepts</a:t>
            </a:r>
            <a:endParaRPr lang="en-US" dirty="0"/>
          </a:p>
        </p:txBody>
      </p:sp>
      <p:sp>
        <p:nvSpPr>
          <p:cNvPr id="7" name="TextBox 6"/>
          <p:cNvSpPr txBox="1"/>
          <p:nvPr/>
        </p:nvSpPr>
        <p:spPr>
          <a:xfrm>
            <a:off x="223563" y="6146467"/>
            <a:ext cx="8373831" cy="338554"/>
          </a:xfrm>
          <a:prstGeom prst="rect">
            <a:avLst/>
          </a:prstGeom>
          <a:noFill/>
        </p:spPr>
        <p:txBody>
          <a:bodyPr wrap="none" rtlCol="0">
            <a:spAutoFit/>
          </a:bodyPr>
          <a:lstStyle/>
          <a:p>
            <a:r>
              <a:rPr lang="en-US" sz="1600" spc="-50" dirty="0" smtClean="0">
                <a:solidFill>
                  <a:schemeClr val="bg2">
                    <a:lumMod val="75000"/>
                  </a:schemeClr>
                </a:solidFill>
              </a:rPr>
              <a:t>http://msdn.microsoft.com/msdnmag/issues/06/01/WindowsPresentationFoundation/default.aspx</a:t>
            </a:r>
            <a:endParaRPr lang="en-US" sz="1600" spc="-50" dirty="0">
              <a:solidFill>
                <a:schemeClr val="bg2">
                  <a:lumMod val="75000"/>
                </a:schemeClr>
              </a:solidFill>
            </a:endParaRPr>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Freeform 2"/>
          <p:cNvSpPr>
            <a:spLocks/>
          </p:cNvSpPr>
          <p:nvPr/>
        </p:nvSpPr>
        <p:spPr bwMode="hidden">
          <a:xfrm flipH="1">
            <a:off x="200025" y="4195763"/>
            <a:ext cx="2917825" cy="1231900"/>
          </a:xfrm>
          <a:custGeom>
            <a:avLst/>
            <a:gdLst/>
            <a:ahLst/>
            <a:cxnLst>
              <a:cxn ang="0">
                <a:pos x="18" y="686"/>
              </a:cxn>
              <a:cxn ang="0">
                <a:pos x="4279" y="0"/>
              </a:cxn>
              <a:cxn ang="0">
                <a:pos x="5293" y="18"/>
              </a:cxn>
              <a:cxn ang="0">
                <a:pos x="5412" y="786"/>
              </a:cxn>
              <a:cxn ang="0">
                <a:pos x="0" y="786"/>
              </a:cxn>
              <a:cxn ang="0">
                <a:pos x="18" y="686"/>
              </a:cxn>
            </a:cxnLst>
            <a:rect l="0" t="0" r="r" b="b"/>
            <a:pathLst>
              <a:path w="5412" h="786">
                <a:moveTo>
                  <a:pt x="18" y="686"/>
                </a:moveTo>
                <a:lnTo>
                  <a:pt x="4279" y="0"/>
                </a:lnTo>
                <a:lnTo>
                  <a:pt x="5293" y="18"/>
                </a:lnTo>
                <a:lnTo>
                  <a:pt x="5412" y="786"/>
                </a:lnTo>
                <a:lnTo>
                  <a:pt x="0" y="786"/>
                </a:lnTo>
                <a:lnTo>
                  <a:pt x="18" y="686"/>
                </a:lnTo>
                <a:close/>
              </a:path>
            </a:pathLst>
          </a:custGeom>
          <a:gradFill rotWithShape="1">
            <a:gsLst>
              <a:gs pos="0">
                <a:schemeClr val="hlink">
                  <a:alpha val="73000"/>
                </a:schemeClr>
              </a:gs>
              <a:gs pos="100000">
                <a:schemeClr val="hlink">
                  <a:gamma/>
                  <a:tint val="48627"/>
                  <a:invGamma/>
                  <a:alpha val="0"/>
                </a:schemeClr>
              </a:gs>
            </a:gsLst>
            <a:lin ang="5400000" scaled="1"/>
          </a:gradFill>
          <a:ln w="12700" cap="flat" cmpd="sng">
            <a:noFill/>
            <a:prstDash val="solid"/>
            <a:round/>
            <a:headEnd/>
            <a:tailEnd/>
          </a:ln>
          <a:effectLst/>
        </p:spPr>
        <p:txBody>
          <a:bodyPr anchor="ctr"/>
          <a:lstStyle/>
          <a:p>
            <a:endParaRPr lang="en-US" dirty="0"/>
          </a:p>
        </p:txBody>
      </p:sp>
      <p:sp>
        <p:nvSpPr>
          <p:cNvPr id="25" name="Title 24"/>
          <p:cNvSpPr>
            <a:spLocks noGrp="1"/>
          </p:cNvSpPr>
          <p:nvPr>
            <p:ph type="title"/>
          </p:nvPr>
        </p:nvSpPr>
        <p:spPr/>
        <p:txBody>
          <a:bodyPr/>
          <a:lstStyle/>
          <a:p>
            <a:r>
              <a:rPr smtClean="0"/>
              <a:t>XAML: Declarative Programming for Windows</a:t>
            </a:r>
            <a:endParaRPr lang="en-US" dirty="0"/>
          </a:p>
        </p:txBody>
      </p:sp>
      <p:sp>
        <p:nvSpPr>
          <p:cNvPr id="184324" name="Rectangle 4"/>
          <p:cNvSpPr>
            <a:spLocks noGrp="1" noChangeArrowheads="1"/>
          </p:cNvSpPr>
          <p:nvPr>
            <p:ph type="body" idx="4294967295"/>
          </p:nvPr>
        </p:nvSpPr>
        <p:spPr>
          <a:xfrm>
            <a:off x="755650" y="1378425"/>
            <a:ext cx="8388350" cy="2363724"/>
          </a:xfrm>
        </p:spPr>
        <p:txBody>
          <a:bodyPr/>
          <a:lstStyle/>
          <a:p>
            <a:pPr>
              <a:lnSpc>
                <a:spcPct val="100000"/>
              </a:lnSpc>
            </a:pPr>
            <a:r>
              <a:rPr lang="en-US" sz="2400" dirty="0"/>
              <a:t>Markup for Windows</a:t>
            </a:r>
          </a:p>
          <a:p>
            <a:pPr lvl="1">
              <a:lnSpc>
                <a:spcPct val="100000"/>
              </a:lnSpc>
            </a:pPr>
            <a:r>
              <a:rPr lang="en-US" dirty="0"/>
              <a:t>Build applications in simple declarative statements</a:t>
            </a:r>
          </a:p>
          <a:p>
            <a:pPr lvl="1">
              <a:lnSpc>
                <a:spcPct val="100000"/>
              </a:lnSpc>
            </a:pPr>
            <a:r>
              <a:rPr lang="en-US" dirty="0"/>
              <a:t>Can be used for any CLR object </a:t>
            </a:r>
            <a:r>
              <a:rPr lang="en-US" dirty="0" smtClean="0"/>
              <a:t>hierarchy (not just WPF)</a:t>
            </a:r>
            <a:endParaRPr lang="en-US" dirty="0"/>
          </a:p>
          <a:p>
            <a:pPr>
              <a:lnSpc>
                <a:spcPct val="100000"/>
              </a:lnSpc>
            </a:pPr>
            <a:r>
              <a:rPr lang="en-US" sz="2400" dirty="0"/>
              <a:t>Code and content are separate</a:t>
            </a:r>
          </a:p>
          <a:p>
            <a:pPr lvl="1">
              <a:lnSpc>
                <a:spcPct val="100000"/>
              </a:lnSpc>
            </a:pPr>
            <a:r>
              <a:rPr lang="en-US" dirty="0"/>
              <a:t>Streamline collaboration between designers and developers </a:t>
            </a:r>
          </a:p>
          <a:p>
            <a:pPr>
              <a:lnSpc>
                <a:spcPct val="100000"/>
              </a:lnSpc>
            </a:pPr>
            <a:r>
              <a:rPr lang="en-US" sz="2400" dirty="0"/>
              <a:t>Easy for tools to consume and generate</a:t>
            </a:r>
          </a:p>
        </p:txBody>
      </p:sp>
      <p:sp>
        <p:nvSpPr>
          <p:cNvPr id="184329" name="Freeform 9"/>
          <p:cNvSpPr>
            <a:spLocks/>
          </p:cNvSpPr>
          <p:nvPr/>
        </p:nvSpPr>
        <p:spPr bwMode="hidden">
          <a:xfrm flipH="1">
            <a:off x="171450" y="4121150"/>
            <a:ext cx="8591550" cy="1247775"/>
          </a:xfrm>
          <a:custGeom>
            <a:avLst/>
            <a:gdLst/>
            <a:ahLst/>
            <a:cxnLst>
              <a:cxn ang="0">
                <a:pos x="18" y="686"/>
              </a:cxn>
              <a:cxn ang="0">
                <a:pos x="4279" y="0"/>
              </a:cxn>
              <a:cxn ang="0">
                <a:pos x="5293" y="18"/>
              </a:cxn>
              <a:cxn ang="0">
                <a:pos x="5412" y="786"/>
              </a:cxn>
              <a:cxn ang="0">
                <a:pos x="0" y="786"/>
              </a:cxn>
              <a:cxn ang="0">
                <a:pos x="18" y="686"/>
              </a:cxn>
            </a:cxnLst>
            <a:rect l="0" t="0" r="r" b="b"/>
            <a:pathLst>
              <a:path w="5412" h="786">
                <a:moveTo>
                  <a:pt x="18" y="686"/>
                </a:moveTo>
                <a:lnTo>
                  <a:pt x="4279" y="0"/>
                </a:lnTo>
                <a:lnTo>
                  <a:pt x="5293" y="18"/>
                </a:lnTo>
                <a:lnTo>
                  <a:pt x="5412" y="786"/>
                </a:lnTo>
                <a:lnTo>
                  <a:pt x="0" y="786"/>
                </a:lnTo>
                <a:lnTo>
                  <a:pt x="18" y="686"/>
                </a:lnTo>
                <a:close/>
              </a:path>
            </a:pathLst>
          </a:custGeom>
          <a:gradFill rotWithShape="1">
            <a:gsLst>
              <a:gs pos="0">
                <a:schemeClr val="hlink">
                  <a:alpha val="73000"/>
                </a:schemeClr>
              </a:gs>
              <a:gs pos="100000">
                <a:schemeClr val="hlink">
                  <a:gamma/>
                  <a:tint val="48627"/>
                  <a:invGamma/>
                  <a:alpha val="0"/>
                </a:schemeClr>
              </a:gs>
            </a:gsLst>
            <a:lin ang="5400000" scaled="1"/>
          </a:gradFill>
          <a:ln w="12700" cap="flat" cmpd="sng">
            <a:noFill/>
            <a:prstDash val="solid"/>
            <a:round/>
            <a:headEnd/>
            <a:tailEnd/>
          </a:ln>
          <a:effectLst/>
        </p:spPr>
        <p:txBody>
          <a:bodyPr anchor="ctr"/>
          <a:lstStyle/>
          <a:p>
            <a:endParaRPr lang="en-US" dirty="0"/>
          </a:p>
        </p:txBody>
      </p:sp>
      <p:grpSp>
        <p:nvGrpSpPr>
          <p:cNvPr id="2" name="Group 17"/>
          <p:cNvGrpSpPr>
            <a:grpSpLocks/>
          </p:cNvGrpSpPr>
          <p:nvPr/>
        </p:nvGrpSpPr>
        <p:grpSpPr bwMode="auto">
          <a:xfrm>
            <a:off x="139700" y="4803777"/>
            <a:ext cx="2868613" cy="2054225"/>
            <a:chOff x="88" y="3026"/>
            <a:chExt cx="1807" cy="1294"/>
          </a:xfrm>
        </p:grpSpPr>
        <p:grpSp>
          <p:nvGrpSpPr>
            <p:cNvPr id="3" name="Group 18"/>
            <p:cNvGrpSpPr>
              <a:grpSpLocks/>
            </p:cNvGrpSpPr>
            <p:nvPr/>
          </p:nvGrpSpPr>
          <p:grpSpPr bwMode="auto">
            <a:xfrm>
              <a:off x="88" y="3219"/>
              <a:ext cx="1807" cy="1101"/>
              <a:chOff x="88" y="3219"/>
              <a:chExt cx="1807" cy="1101"/>
            </a:xfrm>
          </p:grpSpPr>
          <p:pic>
            <p:nvPicPr>
              <p:cNvPr id="184339" name="Picture 19" descr="screen"/>
              <p:cNvPicPr>
                <a:picLocks noChangeAspect="1" noChangeArrowheads="1"/>
              </p:cNvPicPr>
              <p:nvPr/>
            </p:nvPicPr>
            <p:blipFill>
              <a:blip r:embed="rId3"/>
              <a:srcRect b="28320"/>
              <a:stretch>
                <a:fillRect/>
              </a:stretch>
            </p:blipFill>
            <p:spPr bwMode="blackGray">
              <a:xfrm>
                <a:off x="88" y="3219"/>
                <a:ext cx="1807" cy="1101"/>
              </a:xfrm>
              <a:prstGeom prst="rect">
                <a:avLst/>
              </a:prstGeom>
              <a:noFill/>
            </p:spPr>
          </p:pic>
          <p:sp>
            <p:nvSpPr>
              <p:cNvPr id="184340" name="Rectangle 20"/>
              <p:cNvSpPr>
                <a:spLocks noChangeArrowheads="1"/>
              </p:cNvSpPr>
              <p:nvPr/>
            </p:nvSpPr>
            <p:spPr bwMode="blackGray">
              <a:xfrm>
                <a:off x="216" y="3474"/>
                <a:ext cx="1669" cy="640"/>
              </a:xfrm>
              <a:prstGeom prst="rect">
                <a:avLst/>
              </a:prstGeom>
              <a:noFill/>
              <a:ln w="12700" algn="ctr">
                <a:noFill/>
                <a:miter lim="800000"/>
                <a:headEnd/>
                <a:tailEnd/>
              </a:ln>
              <a:effectLst/>
            </p:spPr>
            <p:txBody>
              <a:bodyPr>
                <a:spAutoFit/>
              </a:bodyPr>
              <a:lstStyle/>
              <a:p>
                <a:r>
                  <a:rPr lang="en-US" sz="1200" dirty="0">
                    <a:solidFill>
                      <a:schemeClr val="bg2">
                        <a:lumMod val="75000"/>
                      </a:schemeClr>
                    </a:solidFill>
                    <a:latin typeface="Consolas" pitchFamily="49" charset="0"/>
                  </a:rPr>
                  <a:t>&lt;Button Width="</a:t>
                </a:r>
                <a:r>
                  <a:rPr lang="en-US" sz="1200" dirty="0" smtClean="0">
                    <a:solidFill>
                      <a:schemeClr val="bg2">
                        <a:lumMod val="75000"/>
                      </a:schemeClr>
                    </a:solidFill>
                    <a:latin typeface="Consolas" pitchFamily="49" charset="0"/>
                  </a:rPr>
                  <a:t>100"&gt;OK</a:t>
                </a:r>
                <a:endParaRPr lang="en-US" sz="1200" dirty="0">
                  <a:solidFill>
                    <a:schemeClr val="bg2">
                      <a:lumMod val="75000"/>
                    </a:schemeClr>
                  </a:solidFill>
                  <a:latin typeface="Consolas" pitchFamily="49" charset="0"/>
                </a:endParaRPr>
              </a:p>
              <a:p>
                <a:r>
                  <a:rPr lang="en-US" sz="1200" dirty="0">
                    <a:solidFill>
                      <a:schemeClr val="bg2">
                        <a:lumMod val="75000"/>
                      </a:schemeClr>
                    </a:solidFill>
                    <a:latin typeface="Consolas" pitchFamily="49" charset="0"/>
                  </a:rPr>
                  <a:t>  &lt;</a:t>
                </a:r>
                <a:r>
                  <a:rPr lang="en-US" sz="1200" dirty="0">
                    <a:solidFill>
                      <a:schemeClr val="bg2">
                        <a:lumMod val="75000"/>
                      </a:schemeClr>
                    </a:solidFill>
                    <a:latin typeface="Consolas" pitchFamily="49" charset="0"/>
                  </a:rPr>
                  <a:t>Button.Background</a:t>
                </a:r>
                <a:r>
                  <a:rPr lang="en-US" sz="1200" dirty="0">
                    <a:solidFill>
                      <a:schemeClr val="bg2">
                        <a:lumMod val="75000"/>
                      </a:schemeClr>
                    </a:solidFill>
                    <a:latin typeface="Consolas" pitchFamily="49" charset="0"/>
                  </a:rPr>
                  <a:t>&gt;</a:t>
                </a:r>
              </a:p>
              <a:p>
                <a:r>
                  <a:rPr lang="en-US" sz="1200" dirty="0">
                    <a:solidFill>
                      <a:schemeClr val="bg2">
                        <a:lumMod val="75000"/>
                      </a:schemeClr>
                    </a:solidFill>
                    <a:latin typeface="Consolas" pitchFamily="49" charset="0"/>
                  </a:rPr>
                  <a:t>    </a:t>
                </a:r>
                <a:r>
                  <a:rPr lang="en-US" sz="1200" dirty="0">
                    <a:solidFill>
                      <a:schemeClr val="bg2">
                        <a:lumMod val="75000"/>
                      </a:schemeClr>
                    </a:solidFill>
                    <a:latin typeface="Consolas" pitchFamily="49" charset="0"/>
                  </a:rPr>
                  <a:t>LightBlue</a:t>
                </a:r>
                <a:endParaRPr lang="en-US" sz="1200" dirty="0">
                  <a:solidFill>
                    <a:schemeClr val="bg2">
                      <a:lumMod val="75000"/>
                    </a:schemeClr>
                  </a:solidFill>
                  <a:latin typeface="Consolas" pitchFamily="49" charset="0"/>
                </a:endParaRPr>
              </a:p>
              <a:p>
                <a:r>
                  <a:rPr lang="en-US" sz="1200" dirty="0">
                    <a:solidFill>
                      <a:schemeClr val="bg2">
                        <a:lumMod val="75000"/>
                      </a:schemeClr>
                    </a:solidFill>
                    <a:latin typeface="Consolas" pitchFamily="49" charset="0"/>
                  </a:rPr>
                  <a:t>  &lt;/</a:t>
                </a:r>
                <a:r>
                  <a:rPr lang="en-US" sz="1200" dirty="0">
                    <a:solidFill>
                      <a:schemeClr val="bg2">
                        <a:lumMod val="75000"/>
                      </a:schemeClr>
                    </a:solidFill>
                    <a:latin typeface="Consolas" pitchFamily="49" charset="0"/>
                  </a:rPr>
                  <a:t>Button.Background</a:t>
                </a:r>
                <a:r>
                  <a:rPr lang="en-US" sz="1200" dirty="0">
                    <a:solidFill>
                      <a:schemeClr val="bg2">
                        <a:lumMod val="75000"/>
                      </a:schemeClr>
                    </a:solidFill>
                    <a:latin typeface="Consolas" pitchFamily="49" charset="0"/>
                  </a:rPr>
                  <a:t>&gt;</a:t>
                </a:r>
              </a:p>
              <a:p>
                <a:r>
                  <a:rPr lang="en-US" sz="1200" dirty="0">
                    <a:solidFill>
                      <a:schemeClr val="bg2">
                        <a:lumMod val="75000"/>
                      </a:schemeClr>
                    </a:solidFill>
                    <a:latin typeface="Consolas" pitchFamily="49" charset="0"/>
                  </a:rPr>
                  <a:t>&lt;/Button&gt;</a:t>
                </a:r>
              </a:p>
            </p:txBody>
          </p:sp>
        </p:grpSp>
        <p:pic>
          <p:nvPicPr>
            <p:cNvPr id="184341" name="Picture 21" descr="XAML"/>
            <p:cNvPicPr>
              <a:picLocks noChangeAspect="1" noChangeArrowheads="1"/>
            </p:cNvPicPr>
            <p:nvPr/>
          </p:nvPicPr>
          <p:blipFill>
            <a:blip r:embed="rId4"/>
            <a:srcRect/>
            <a:stretch>
              <a:fillRect/>
            </a:stretch>
          </p:blipFill>
          <p:spPr bwMode="blackGray">
            <a:xfrm>
              <a:off x="142" y="3026"/>
              <a:ext cx="1016" cy="316"/>
            </a:xfrm>
            <a:prstGeom prst="rect">
              <a:avLst/>
            </a:prstGeom>
            <a:noFill/>
          </p:spPr>
        </p:pic>
      </p:grpSp>
      <p:grpSp>
        <p:nvGrpSpPr>
          <p:cNvPr id="4" name="Group 12"/>
          <p:cNvGrpSpPr>
            <a:grpSpLocks/>
          </p:cNvGrpSpPr>
          <p:nvPr/>
        </p:nvGrpSpPr>
        <p:grpSpPr bwMode="auto">
          <a:xfrm>
            <a:off x="3108325" y="4819650"/>
            <a:ext cx="2903538" cy="2038350"/>
            <a:chOff x="1958" y="3036"/>
            <a:chExt cx="1829" cy="1284"/>
          </a:xfrm>
        </p:grpSpPr>
        <p:grpSp>
          <p:nvGrpSpPr>
            <p:cNvPr id="5" name="Group 13"/>
            <p:cNvGrpSpPr>
              <a:grpSpLocks/>
            </p:cNvGrpSpPr>
            <p:nvPr/>
          </p:nvGrpSpPr>
          <p:grpSpPr bwMode="auto">
            <a:xfrm>
              <a:off x="1958" y="3219"/>
              <a:ext cx="1829" cy="1101"/>
              <a:chOff x="1958" y="3219"/>
              <a:chExt cx="1829" cy="1101"/>
            </a:xfrm>
          </p:grpSpPr>
          <p:pic>
            <p:nvPicPr>
              <p:cNvPr id="184334" name="Picture 14" descr="screen"/>
              <p:cNvPicPr>
                <a:picLocks noChangeAspect="1" noChangeArrowheads="1"/>
              </p:cNvPicPr>
              <p:nvPr/>
            </p:nvPicPr>
            <p:blipFill>
              <a:blip r:embed="rId3"/>
              <a:srcRect b="28320"/>
              <a:stretch>
                <a:fillRect/>
              </a:stretch>
            </p:blipFill>
            <p:spPr bwMode="blackGray">
              <a:xfrm>
                <a:off x="1958" y="3219"/>
                <a:ext cx="1807" cy="1101"/>
              </a:xfrm>
              <a:prstGeom prst="rect">
                <a:avLst/>
              </a:prstGeom>
              <a:noFill/>
            </p:spPr>
          </p:pic>
          <p:sp>
            <p:nvSpPr>
              <p:cNvPr id="184335" name="Rectangle 15"/>
              <p:cNvSpPr>
                <a:spLocks noChangeArrowheads="1"/>
              </p:cNvSpPr>
              <p:nvPr/>
            </p:nvSpPr>
            <p:spPr bwMode="blackGray">
              <a:xfrm>
                <a:off x="1990" y="3474"/>
                <a:ext cx="1797" cy="756"/>
              </a:xfrm>
              <a:prstGeom prst="rect">
                <a:avLst/>
              </a:prstGeom>
              <a:noFill/>
              <a:ln w="12700" algn="ctr">
                <a:noFill/>
                <a:miter lim="800000"/>
                <a:headEnd/>
                <a:tailEnd/>
              </a:ln>
              <a:effectLst/>
            </p:spPr>
            <p:txBody>
              <a:bodyPr>
                <a:spAutoFit/>
              </a:bodyPr>
              <a:lstStyle/>
              <a:p>
                <a:r>
                  <a:rPr lang="en-US" sz="1200" dirty="0">
                    <a:solidFill>
                      <a:schemeClr val="bg2">
                        <a:lumMod val="75000"/>
                      </a:schemeClr>
                    </a:solidFill>
                    <a:latin typeface="Consolas" pitchFamily="49" charset="0"/>
                  </a:rPr>
                  <a:t>Button b1 = new Button();</a:t>
                </a:r>
              </a:p>
              <a:p>
                <a:r>
                  <a:rPr lang="en-US" sz="1200" dirty="0">
                    <a:solidFill>
                      <a:schemeClr val="bg2">
                        <a:lumMod val="75000"/>
                      </a:schemeClr>
                    </a:solidFill>
                    <a:latin typeface="Consolas" pitchFamily="49" charset="0"/>
                  </a:rPr>
                  <a:t>b1.Content = "OK";</a:t>
                </a:r>
              </a:p>
              <a:p>
                <a:r>
                  <a:rPr lang="en-US" sz="1200" dirty="0">
                    <a:solidFill>
                      <a:schemeClr val="bg2">
                        <a:lumMod val="75000"/>
                      </a:schemeClr>
                    </a:solidFill>
                    <a:latin typeface="Consolas" pitchFamily="49" charset="0"/>
                  </a:rPr>
                  <a:t>b1.Background = </a:t>
                </a:r>
                <a:r>
                  <a:rPr lang="en-US" sz="1200" dirty="0" smtClean="0">
                    <a:solidFill>
                      <a:schemeClr val="bg2">
                        <a:lumMod val="75000"/>
                      </a:schemeClr>
                    </a:solidFill>
                    <a:latin typeface="Consolas" pitchFamily="49" charset="0"/>
                  </a:rPr>
                  <a:t>new</a:t>
                </a:r>
                <a:br>
                  <a:rPr lang="en-US" sz="1200" dirty="0" smtClean="0">
                    <a:solidFill>
                      <a:schemeClr val="bg2">
                        <a:lumMod val="75000"/>
                      </a:schemeClr>
                    </a:solidFill>
                    <a:latin typeface="Consolas" pitchFamily="49" charset="0"/>
                  </a:rPr>
                </a:br>
                <a:r>
                  <a:rPr lang="en-US" sz="1200" dirty="0" smtClean="0">
                    <a:solidFill>
                      <a:schemeClr val="bg2">
                        <a:lumMod val="75000"/>
                      </a:schemeClr>
                    </a:solidFill>
                    <a:latin typeface="Consolas" pitchFamily="49" charset="0"/>
                  </a:rPr>
                  <a:t>   </a:t>
                </a:r>
                <a:r>
                  <a:rPr lang="en-US" sz="1200" dirty="0" smtClean="0">
                    <a:solidFill>
                      <a:schemeClr val="bg2">
                        <a:lumMod val="75000"/>
                      </a:schemeClr>
                    </a:solidFill>
                    <a:latin typeface="Consolas" pitchFamily="49" charset="0"/>
                  </a:rPr>
                  <a:t>SolidColorBrush</a:t>
                </a:r>
                <a:r>
                  <a:rPr lang="en-US" sz="1200" dirty="0" smtClean="0">
                    <a:solidFill>
                      <a:schemeClr val="bg2">
                        <a:lumMod val="75000"/>
                      </a:schemeClr>
                    </a:solidFill>
                    <a:latin typeface="Consolas" pitchFamily="49" charset="0"/>
                  </a:rPr>
                  <a:t/>
                </a:r>
                <a:br>
                  <a:rPr lang="en-US" sz="1200" dirty="0" smtClean="0">
                    <a:solidFill>
                      <a:schemeClr val="bg2">
                        <a:lumMod val="75000"/>
                      </a:schemeClr>
                    </a:solidFill>
                    <a:latin typeface="Consolas" pitchFamily="49" charset="0"/>
                  </a:rPr>
                </a:br>
                <a:r>
                  <a:rPr lang="en-US" sz="1200" dirty="0" smtClean="0">
                    <a:solidFill>
                      <a:schemeClr val="bg2">
                        <a:lumMod val="75000"/>
                      </a:schemeClr>
                    </a:solidFill>
                    <a:latin typeface="Consolas" pitchFamily="49" charset="0"/>
                  </a:rPr>
                  <a:t>     (</a:t>
                </a:r>
                <a:r>
                  <a:rPr lang="en-US" sz="1200" dirty="0" smtClean="0">
                    <a:solidFill>
                      <a:schemeClr val="bg2">
                        <a:lumMod val="75000"/>
                      </a:schemeClr>
                    </a:solidFill>
                    <a:latin typeface="Consolas" pitchFamily="49" charset="0"/>
                  </a:rPr>
                  <a:t>Colors.LightBlue</a:t>
                </a:r>
                <a:r>
                  <a:rPr lang="en-US" sz="1200" dirty="0">
                    <a:solidFill>
                      <a:schemeClr val="bg2">
                        <a:lumMod val="75000"/>
                      </a:schemeClr>
                    </a:solidFill>
                    <a:latin typeface="Consolas" pitchFamily="49" charset="0"/>
                  </a:rPr>
                  <a:t>);</a:t>
                </a:r>
              </a:p>
              <a:p>
                <a:r>
                  <a:rPr lang="en-US" sz="1200" dirty="0">
                    <a:solidFill>
                      <a:schemeClr val="bg2">
                        <a:lumMod val="75000"/>
                      </a:schemeClr>
                    </a:solidFill>
                    <a:latin typeface="Consolas" pitchFamily="49" charset="0"/>
                  </a:rPr>
                  <a:t>b1.Width = 100;</a:t>
                </a:r>
              </a:p>
            </p:txBody>
          </p:sp>
        </p:grpSp>
        <p:pic>
          <p:nvPicPr>
            <p:cNvPr id="184336" name="Picture 16" descr="C#"/>
            <p:cNvPicPr>
              <a:picLocks noChangeAspect="1" noChangeArrowheads="1"/>
            </p:cNvPicPr>
            <p:nvPr/>
          </p:nvPicPr>
          <p:blipFill>
            <a:blip r:embed="rId5"/>
            <a:srcRect/>
            <a:stretch>
              <a:fillRect/>
            </a:stretch>
          </p:blipFill>
          <p:spPr bwMode="blackGray">
            <a:xfrm>
              <a:off x="2035" y="3036"/>
              <a:ext cx="474" cy="316"/>
            </a:xfrm>
            <a:prstGeom prst="rect">
              <a:avLst/>
            </a:prstGeom>
            <a:noFill/>
          </p:spPr>
        </p:pic>
      </p:grpSp>
      <p:grpSp>
        <p:nvGrpSpPr>
          <p:cNvPr id="6" name="Group 22"/>
          <p:cNvGrpSpPr>
            <a:grpSpLocks/>
          </p:cNvGrpSpPr>
          <p:nvPr/>
        </p:nvGrpSpPr>
        <p:grpSpPr bwMode="auto">
          <a:xfrm>
            <a:off x="6103938" y="4819650"/>
            <a:ext cx="2928937" cy="2038350"/>
            <a:chOff x="3845" y="3036"/>
            <a:chExt cx="1845" cy="1284"/>
          </a:xfrm>
        </p:grpSpPr>
        <p:grpSp>
          <p:nvGrpSpPr>
            <p:cNvPr id="7" name="Group 23"/>
            <p:cNvGrpSpPr>
              <a:grpSpLocks/>
            </p:cNvGrpSpPr>
            <p:nvPr/>
          </p:nvGrpSpPr>
          <p:grpSpPr bwMode="auto">
            <a:xfrm>
              <a:off x="3845" y="3219"/>
              <a:ext cx="1845" cy="1101"/>
              <a:chOff x="3845" y="3219"/>
              <a:chExt cx="1845" cy="1101"/>
            </a:xfrm>
          </p:grpSpPr>
          <p:pic>
            <p:nvPicPr>
              <p:cNvPr id="184344" name="Picture 24" descr="screen"/>
              <p:cNvPicPr>
                <a:picLocks noChangeAspect="1" noChangeArrowheads="1"/>
              </p:cNvPicPr>
              <p:nvPr/>
            </p:nvPicPr>
            <p:blipFill>
              <a:blip r:embed="rId3"/>
              <a:srcRect b="28320"/>
              <a:stretch>
                <a:fillRect/>
              </a:stretch>
            </p:blipFill>
            <p:spPr bwMode="blackGray">
              <a:xfrm>
                <a:off x="3845" y="3219"/>
                <a:ext cx="1807" cy="1101"/>
              </a:xfrm>
              <a:prstGeom prst="rect">
                <a:avLst/>
              </a:prstGeom>
              <a:noFill/>
            </p:spPr>
          </p:pic>
          <p:sp>
            <p:nvSpPr>
              <p:cNvPr id="184345" name="Rectangle 25"/>
              <p:cNvSpPr>
                <a:spLocks noChangeArrowheads="1"/>
              </p:cNvSpPr>
              <p:nvPr/>
            </p:nvSpPr>
            <p:spPr bwMode="blackGray">
              <a:xfrm>
                <a:off x="3884" y="3474"/>
                <a:ext cx="1806" cy="756"/>
              </a:xfrm>
              <a:prstGeom prst="rect">
                <a:avLst/>
              </a:prstGeom>
              <a:noFill/>
              <a:ln w="12700" algn="ctr">
                <a:noFill/>
                <a:miter lim="800000"/>
                <a:headEnd/>
                <a:tailEnd/>
              </a:ln>
              <a:effectLst/>
            </p:spPr>
            <p:txBody>
              <a:bodyPr>
                <a:spAutoFit/>
              </a:bodyPr>
              <a:lstStyle/>
              <a:p>
                <a:r>
                  <a:rPr lang="en-US" sz="1200" dirty="0">
                    <a:solidFill>
                      <a:schemeClr val="bg2">
                        <a:lumMod val="75000"/>
                      </a:schemeClr>
                    </a:solidFill>
                    <a:latin typeface="Consolas" pitchFamily="49" charset="0"/>
                  </a:rPr>
                  <a:t>Dim b1 As New Button</a:t>
                </a:r>
              </a:p>
              <a:p>
                <a:r>
                  <a:rPr lang="en-US" sz="1200" dirty="0">
                    <a:solidFill>
                      <a:schemeClr val="bg2">
                        <a:lumMod val="75000"/>
                      </a:schemeClr>
                    </a:solidFill>
                    <a:latin typeface="Consolas" pitchFamily="49" charset="0"/>
                  </a:rPr>
                  <a:t>b1.Content = "OK"</a:t>
                </a:r>
              </a:p>
              <a:p>
                <a:r>
                  <a:rPr lang="en-US" sz="1200" dirty="0">
                    <a:solidFill>
                      <a:schemeClr val="bg2">
                        <a:lumMod val="75000"/>
                      </a:schemeClr>
                    </a:solidFill>
                    <a:latin typeface="Consolas" pitchFamily="49" charset="0"/>
                  </a:rPr>
                  <a:t>b1.Background = New _</a:t>
                </a:r>
                <a:br>
                  <a:rPr lang="en-US" sz="1200" dirty="0">
                    <a:solidFill>
                      <a:schemeClr val="bg2">
                        <a:lumMod val="75000"/>
                      </a:schemeClr>
                    </a:solidFill>
                    <a:latin typeface="Consolas" pitchFamily="49" charset="0"/>
                  </a:rPr>
                </a:br>
                <a:r>
                  <a:rPr lang="en-US" sz="1200" dirty="0">
                    <a:solidFill>
                      <a:schemeClr val="bg2">
                        <a:lumMod val="75000"/>
                      </a:schemeClr>
                    </a:solidFill>
                    <a:latin typeface="Consolas" pitchFamily="49" charset="0"/>
                  </a:rPr>
                  <a:t>    </a:t>
                </a:r>
                <a:r>
                  <a:rPr lang="en-US" sz="1200" dirty="0" smtClean="0">
                    <a:solidFill>
                      <a:schemeClr val="bg2">
                        <a:lumMod val="75000"/>
                      </a:schemeClr>
                    </a:solidFill>
                    <a:latin typeface="Consolas" pitchFamily="49" charset="0"/>
                  </a:rPr>
                  <a:t>SolidColorBrush</a:t>
                </a:r>
                <a:r>
                  <a:rPr lang="en-US" sz="1200" dirty="0" smtClean="0">
                    <a:solidFill>
                      <a:schemeClr val="bg2">
                        <a:lumMod val="75000"/>
                      </a:schemeClr>
                    </a:solidFill>
                    <a:latin typeface="Consolas" pitchFamily="49" charset="0"/>
                  </a:rPr>
                  <a:t> _</a:t>
                </a:r>
                <a:br>
                  <a:rPr lang="en-US" sz="1200" dirty="0" smtClean="0">
                    <a:solidFill>
                      <a:schemeClr val="bg2">
                        <a:lumMod val="75000"/>
                      </a:schemeClr>
                    </a:solidFill>
                    <a:latin typeface="Consolas" pitchFamily="49" charset="0"/>
                  </a:rPr>
                </a:br>
                <a:r>
                  <a:rPr lang="en-US" sz="1200" dirty="0" smtClean="0">
                    <a:solidFill>
                      <a:schemeClr val="bg2">
                        <a:lumMod val="75000"/>
                      </a:schemeClr>
                    </a:solidFill>
                    <a:latin typeface="Consolas" pitchFamily="49" charset="0"/>
                  </a:rPr>
                  <a:t>      (</a:t>
                </a:r>
                <a:r>
                  <a:rPr lang="en-US" sz="1200" dirty="0">
                    <a:solidFill>
                      <a:schemeClr val="bg2">
                        <a:lumMod val="75000"/>
                      </a:schemeClr>
                    </a:solidFill>
                    <a:latin typeface="Consolas" pitchFamily="49" charset="0"/>
                  </a:rPr>
                  <a:t>Colors.LightBlue</a:t>
                </a:r>
                <a:r>
                  <a:rPr lang="en-US" sz="1200" dirty="0">
                    <a:solidFill>
                      <a:schemeClr val="bg2">
                        <a:lumMod val="75000"/>
                      </a:schemeClr>
                    </a:solidFill>
                    <a:latin typeface="Consolas" pitchFamily="49" charset="0"/>
                  </a:rPr>
                  <a:t>)</a:t>
                </a:r>
              </a:p>
              <a:p>
                <a:r>
                  <a:rPr lang="en-US" sz="1200" dirty="0">
                    <a:solidFill>
                      <a:schemeClr val="bg2">
                        <a:lumMod val="75000"/>
                      </a:schemeClr>
                    </a:solidFill>
                    <a:latin typeface="Consolas" pitchFamily="49" charset="0"/>
                  </a:rPr>
                  <a:t>b1.Width = 100</a:t>
                </a:r>
              </a:p>
            </p:txBody>
          </p:sp>
        </p:grpSp>
        <p:pic>
          <p:nvPicPr>
            <p:cNvPr id="184346" name="Picture 26" descr="VB_Net"/>
            <p:cNvPicPr>
              <a:picLocks noChangeAspect="1" noChangeArrowheads="1"/>
            </p:cNvPicPr>
            <p:nvPr/>
          </p:nvPicPr>
          <p:blipFill>
            <a:blip r:embed="rId6"/>
            <a:srcRect/>
            <a:stretch>
              <a:fillRect/>
            </a:stretch>
          </p:blipFill>
          <p:spPr bwMode="blackGray">
            <a:xfrm>
              <a:off x="3875" y="3036"/>
              <a:ext cx="1152" cy="323"/>
            </a:xfrm>
            <a:prstGeom prst="rect">
              <a:avLst/>
            </a:prstGeom>
            <a:noFill/>
          </p:spPr>
        </p:pic>
      </p:grpSp>
      <p:pic>
        <p:nvPicPr>
          <p:cNvPr id="184330" name="Picture 10" descr="ok button"/>
          <p:cNvPicPr>
            <a:picLocks noChangeAspect="1" noChangeArrowheads="1"/>
          </p:cNvPicPr>
          <p:nvPr/>
        </p:nvPicPr>
        <p:blipFill>
          <a:blip r:embed="rId7"/>
          <a:srcRect/>
          <a:stretch>
            <a:fillRect/>
          </a:stretch>
        </p:blipFill>
        <p:spPr bwMode="auto">
          <a:xfrm>
            <a:off x="30163" y="3748088"/>
            <a:ext cx="2163762" cy="1011237"/>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4324">
                                            <p:txEl>
                                              <p:pRg st="0" end="0"/>
                                            </p:txEl>
                                          </p:spTgt>
                                        </p:tgtEl>
                                        <p:attrNameLst>
                                          <p:attrName>style.visibility</p:attrName>
                                        </p:attrNameLst>
                                      </p:cBhvr>
                                      <p:to>
                                        <p:strVal val="visible"/>
                                      </p:to>
                                    </p:set>
                                    <p:animEffect transition="in" filter="fade">
                                      <p:cBhvr>
                                        <p:cTn id="7" dur="2000"/>
                                        <p:tgtEl>
                                          <p:spTgt spid="18432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4324">
                                            <p:txEl>
                                              <p:pRg st="1" end="1"/>
                                            </p:txEl>
                                          </p:spTgt>
                                        </p:tgtEl>
                                        <p:attrNameLst>
                                          <p:attrName>style.visibility</p:attrName>
                                        </p:attrNameLst>
                                      </p:cBhvr>
                                      <p:to>
                                        <p:strVal val="visible"/>
                                      </p:to>
                                    </p:set>
                                    <p:animEffect transition="in" filter="fade">
                                      <p:cBhvr>
                                        <p:cTn id="10" dur="2000"/>
                                        <p:tgtEl>
                                          <p:spTgt spid="18432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4324">
                                            <p:txEl>
                                              <p:pRg st="2" end="2"/>
                                            </p:txEl>
                                          </p:spTgt>
                                        </p:tgtEl>
                                        <p:attrNameLst>
                                          <p:attrName>style.visibility</p:attrName>
                                        </p:attrNameLst>
                                      </p:cBhvr>
                                      <p:to>
                                        <p:strVal val="visible"/>
                                      </p:to>
                                    </p:set>
                                    <p:animEffect transition="in" filter="fade">
                                      <p:cBhvr>
                                        <p:cTn id="13" dur="2000"/>
                                        <p:tgtEl>
                                          <p:spTgt spid="18432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4324">
                                            <p:txEl>
                                              <p:pRg st="3" end="3"/>
                                            </p:txEl>
                                          </p:spTgt>
                                        </p:tgtEl>
                                        <p:attrNameLst>
                                          <p:attrName>style.visibility</p:attrName>
                                        </p:attrNameLst>
                                      </p:cBhvr>
                                      <p:to>
                                        <p:strVal val="visible"/>
                                      </p:to>
                                    </p:set>
                                    <p:animEffect transition="in" filter="fade">
                                      <p:cBhvr>
                                        <p:cTn id="16" dur="2000"/>
                                        <p:tgtEl>
                                          <p:spTgt spid="18432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4324">
                                            <p:txEl>
                                              <p:pRg st="4" end="4"/>
                                            </p:txEl>
                                          </p:spTgt>
                                        </p:tgtEl>
                                        <p:attrNameLst>
                                          <p:attrName>style.visibility</p:attrName>
                                        </p:attrNameLst>
                                      </p:cBhvr>
                                      <p:to>
                                        <p:strVal val="visible"/>
                                      </p:to>
                                    </p:set>
                                    <p:animEffect transition="in" filter="fade">
                                      <p:cBhvr>
                                        <p:cTn id="19" dur="2000"/>
                                        <p:tgtEl>
                                          <p:spTgt spid="18432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4324">
                                            <p:txEl>
                                              <p:pRg st="5" end="5"/>
                                            </p:txEl>
                                          </p:spTgt>
                                        </p:tgtEl>
                                        <p:attrNameLst>
                                          <p:attrName>style.visibility</p:attrName>
                                        </p:attrNameLst>
                                      </p:cBhvr>
                                      <p:to>
                                        <p:strVal val="visible"/>
                                      </p:to>
                                    </p:set>
                                    <p:animEffect transition="in" filter="fade">
                                      <p:cBhvr>
                                        <p:cTn id="22" dur="2000"/>
                                        <p:tgtEl>
                                          <p:spTgt spid="184324">
                                            <p:txEl>
                                              <p:pRg st="5" end="5"/>
                                            </p:txEl>
                                          </p:spTgt>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2000"/>
                                        <p:tgtEl>
                                          <p:spTgt spid="2"/>
                                        </p:tgtEl>
                                      </p:cBhvr>
                                    </p:animEffect>
                                  </p:childTnLst>
                                </p:cTn>
                              </p:par>
                            </p:childTnLst>
                          </p:cTn>
                        </p:par>
                        <p:par>
                          <p:cTn id="27" fill="hold">
                            <p:stCondLst>
                              <p:cond delay="4000"/>
                            </p:stCondLst>
                            <p:childTnLst>
                              <p:par>
                                <p:cTn id="28" presetID="22" presetClass="entr" presetSubtype="4" fill="hold" grpId="0" nodeType="afterEffect">
                                  <p:stCondLst>
                                    <p:cond delay="0"/>
                                  </p:stCondLst>
                                  <p:childTnLst>
                                    <p:set>
                                      <p:cBhvr>
                                        <p:cTn id="29" dur="1" fill="hold">
                                          <p:stCondLst>
                                            <p:cond delay="0"/>
                                          </p:stCondLst>
                                        </p:cTn>
                                        <p:tgtEl>
                                          <p:spTgt spid="184322"/>
                                        </p:tgtEl>
                                        <p:attrNameLst>
                                          <p:attrName>style.visibility</p:attrName>
                                        </p:attrNameLst>
                                      </p:cBhvr>
                                      <p:to>
                                        <p:strVal val="visible"/>
                                      </p:to>
                                    </p:set>
                                    <p:animEffect transition="in" filter="wipe(down)">
                                      <p:cBhvr>
                                        <p:cTn id="30" dur="1000"/>
                                        <p:tgtEl>
                                          <p:spTgt spid="184322"/>
                                        </p:tgtEl>
                                      </p:cBhvr>
                                    </p:animEffect>
                                  </p:childTnLst>
                                </p:cTn>
                              </p:par>
                            </p:childTnLst>
                          </p:cTn>
                        </p:par>
                        <p:par>
                          <p:cTn id="31" fill="hold">
                            <p:stCondLst>
                              <p:cond delay="5000"/>
                            </p:stCondLst>
                            <p:childTnLst>
                              <p:par>
                                <p:cTn id="32" presetID="10" presetClass="entr" presetSubtype="0" fill="hold" nodeType="afterEffect">
                                  <p:stCondLst>
                                    <p:cond delay="0"/>
                                  </p:stCondLst>
                                  <p:childTnLst>
                                    <p:set>
                                      <p:cBhvr>
                                        <p:cTn id="33" dur="1" fill="hold">
                                          <p:stCondLst>
                                            <p:cond delay="0"/>
                                          </p:stCondLst>
                                        </p:cTn>
                                        <p:tgtEl>
                                          <p:spTgt spid="184330"/>
                                        </p:tgtEl>
                                        <p:attrNameLst>
                                          <p:attrName>style.visibility</p:attrName>
                                        </p:attrNameLst>
                                      </p:cBhvr>
                                      <p:to>
                                        <p:strVal val="visible"/>
                                      </p:to>
                                    </p:set>
                                    <p:animEffect transition="in" filter="fade">
                                      <p:cBhvr>
                                        <p:cTn id="34" dur="500"/>
                                        <p:tgtEl>
                                          <p:spTgt spid="184330"/>
                                        </p:tgtEl>
                                      </p:cBhvr>
                                    </p:animEffect>
                                  </p:childTnLst>
                                </p:cTn>
                              </p:par>
                              <p:par>
                                <p:cTn id="35" presetID="10"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2000"/>
                                        <p:tgtEl>
                                          <p:spTgt spid="6"/>
                                        </p:tgtEl>
                                      </p:cBhvr>
                                    </p:animEffect>
                                  </p:childTnLst>
                                </p:cTn>
                              </p:par>
                            </p:childTnLst>
                          </p:cTn>
                        </p:par>
                        <p:par>
                          <p:cTn id="41" fill="hold">
                            <p:stCondLst>
                              <p:cond delay="7000"/>
                            </p:stCondLst>
                            <p:childTnLst>
                              <p:par>
                                <p:cTn id="42" presetID="22" presetClass="entr" presetSubtype="1" fill="hold" grpId="0" nodeType="afterEffect">
                                  <p:stCondLst>
                                    <p:cond delay="0"/>
                                  </p:stCondLst>
                                  <p:childTnLst>
                                    <p:set>
                                      <p:cBhvr>
                                        <p:cTn id="43" dur="1" fill="hold">
                                          <p:stCondLst>
                                            <p:cond delay="0"/>
                                          </p:stCondLst>
                                        </p:cTn>
                                        <p:tgtEl>
                                          <p:spTgt spid="184329"/>
                                        </p:tgtEl>
                                        <p:attrNameLst>
                                          <p:attrName>style.visibility</p:attrName>
                                        </p:attrNameLst>
                                      </p:cBhvr>
                                      <p:to>
                                        <p:strVal val="visible"/>
                                      </p:to>
                                    </p:set>
                                    <p:animEffect transition="in" filter="wipe(up)">
                                      <p:cBhvr>
                                        <p:cTn id="44" dur="500"/>
                                        <p:tgtEl>
                                          <p:spTgt spid="184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2" grpId="0" animBg="1"/>
      <p:bldP spid="184324" grpId="0" build="allAtOnce"/>
      <p:bldP spid="18432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76" name="Rectangle 190475"/>
          <p:cNvPicPr>
            <a:picLocks noChangeAspect="1" noChangeArrowheads="1"/>
          </p:cNvPicPr>
          <p:nvPr/>
        </p:nvPicPr>
        <p:blipFill>
          <a:blip r:embed="rId3"/>
          <a:srcRect/>
          <a:stretch>
            <a:fillRect/>
          </a:stretch>
        </p:blipFill>
        <p:spPr bwMode="auto">
          <a:xfrm>
            <a:off x="1962150" y="1573213"/>
            <a:ext cx="2220913" cy="1789112"/>
          </a:xfrm>
          <a:prstGeom prst="rect">
            <a:avLst/>
          </a:prstGeom>
          <a:noFill/>
          <a:ln w="9525">
            <a:noFill/>
            <a:miter lim="800000"/>
            <a:headEnd/>
            <a:tailEnd/>
          </a:ln>
        </p:spPr>
      </p:pic>
      <p:sp>
        <p:nvSpPr>
          <p:cNvPr id="16387" name="Shape 190466"/>
          <p:cNvSpPr>
            <a:spLocks noGrp="1" noChangeArrowheads="1"/>
          </p:cNvSpPr>
          <p:nvPr>
            <p:ph type="title"/>
          </p:nvPr>
        </p:nvSpPr>
        <p:spPr/>
        <p:txBody>
          <a:bodyPr/>
          <a:lstStyle/>
          <a:p>
            <a:pPr marL="0" indent="0" defTabSz="914400" eaLnBrk="1"/>
            <a:r>
              <a:rPr lang="en-US" dirty="0" smtClean="0"/>
              <a:t>Controls, Templates, Styles &amp; Resources, Layouts, Animation</a:t>
            </a:r>
          </a:p>
        </p:txBody>
      </p:sp>
      <p:sp>
        <p:nvSpPr>
          <p:cNvPr id="190468" name="TextBox 190467"/>
          <p:cNvSpPr txBox="1">
            <a:spLocks noChangeArrowheads="1"/>
          </p:cNvSpPr>
          <p:nvPr/>
        </p:nvSpPr>
        <p:spPr bwMode="auto">
          <a:xfrm>
            <a:off x="5351463" y="1716088"/>
            <a:ext cx="3725862" cy="366712"/>
          </a:xfrm>
          <a:prstGeom prst="rect">
            <a:avLst/>
          </a:prstGeom>
          <a:noFill/>
          <a:ln w="9525">
            <a:noFill/>
            <a:miter lim="800000"/>
            <a:headEnd/>
            <a:tailEnd/>
          </a:ln>
        </p:spPr>
        <p:txBody>
          <a:bodyPr>
            <a:spAutoFit/>
          </a:bodyPr>
          <a:lstStyle/>
          <a:p>
            <a:pPr algn="r" eaLnBrk="1" hangingPunct="1">
              <a:spcBef>
                <a:spcPct val="50000"/>
              </a:spcBef>
            </a:pPr>
            <a:r>
              <a:rPr lang="en-US" dirty="0">
                <a:solidFill>
                  <a:schemeClr val="bg1"/>
                </a:solidFill>
              </a:rPr>
              <a:t>Animation, Triggers, Timelines</a:t>
            </a:r>
          </a:p>
        </p:txBody>
      </p:sp>
      <p:sp>
        <p:nvSpPr>
          <p:cNvPr id="12" name="Rectangle 11"/>
          <p:cNvSpPr>
            <a:spLocks noChangeArrowheads="1"/>
          </p:cNvSpPr>
          <p:nvPr/>
        </p:nvSpPr>
        <p:spPr bwMode="auto">
          <a:xfrm>
            <a:off x="4117975" y="2201863"/>
            <a:ext cx="4854575" cy="3924300"/>
          </a:xfrm>
          <a:prstGeom prst="rect">
            <a:avLst/>
          </a:prstGeom>
          <a:solidFill>
            <a:srgbClr val="B2B2B2">
              <a:alpha val="89803"/>
            </a:srgbClr>
          </a:solidFill>
          <a:ln w="12700" algn="ctr">
            <a:solidFill>
              <a:srgbClr val="FFFFFF"/>
            </a:solidFill>
            <a:miter lim="800000"/>
            <a:headEnd type="none" w="sm" len="sm"/>
            <a:tailEnd type="none" w="sm" len="sm"/>
          </a:ln>
        </p:spPr>
        <p:txBody>
          <a:bodyPr anchor="ctr"/>
          <a:lstStyle/>
          <a:p>
            <a:pPr hangingPunct="1">
              <a:lnSpc>
                <a:spcPct val="85000"/>
              </a:lnSpc>
              <a:spcBef>
                <a:spcPct val="20000"/>
              </a:spcBef>
            </a:pPr>
            <a:r>
              <a:rPr lang="en-US" sz="1400" dirty="0">
                <a:solidFill>
                  <a:schemeClr val="bg1"/>
                </a:solidFill>
                <a:latin typeface="Consolas" pitchFamily="49" charset="0"/>
              </a:rPr>
              <a:t>&lt;</a:t>
            </a:r>
            <a:r>
              <a:rPr lang="en-US" sz="1050" dirty="0">
                <a:solidFill>
                  <a:schemeClr val="bg1"/>
                </a:solidFill>
                <a:latin typeface="Consolas" pitchFamily="49" charset="0"/>
              </a:rPr>
              <a:t>StackPanel&gt;</a:t>
            </a:r>
          </a:p>
          <a:p>
            <a:pPr hangingPunct="1">
              <a:lnSpc>
                <a:spcPct val="85000"/>
              </a:lnSpc>
              <a:spcBef>
                <a:spcPct val="20000"/>
              </a:spcBef>
            </a:pPr>
            <a:r>
              <a:rPr lang="en-US" sz="1050" dirty="0">
                <a:solidFill>
                  <a:schemeClr val="bg1"/>
                </a:solidFill>
                <a:latin typeface="Consolas" pitchFamily="49" charset="0"/>
              </a:rPr>
              <a:t>  &lt;</a:t>
            </a:r>
            <a:r>
              <a:rPr lang="en-US" sz="1050" dirty="0">
                <a:solidFill>
                  <a:schemeClr val="bg1"/>
                </a:solidFill>
                <a:latin typeface="Consolas" pitchFamily="49" charset="0"/>
              </a:rPr>
              <a:t>StackPanel.Triggers</a:t>
            </a:r>
            <a:r>
              <a:rPr lang="en-US" sz="1050" dirty="0">
                <a:solidFill>
                  <a:schemeClr val="bg1"/>
                </a:solidFill>
                <a:latin typeface="Consolas" pitchFamily="49" charset="0"/>
              </a:rPr>
              <a:t>&gt;</a:t>
            </a:r>
          </a:p>
          <a:p>
            <a:pPr hangingPunct="1">
              <a:lnSpc>
                <a:spcPct val="85000"/>
              </a:lnSpc>
              <a:spcBef>
                <a:spcPct val="20000"/>
              </a:spcBef>
            </a:pPr>
            <a:r>
              <a:rPr lang="en-US" sz="1050" dirty="0">
                <a:solidFill>
                  <a:schemeClr val="bg1"/>
                </a:solidFill>
                <a:latin typeface="Consolas" pitchFamily="49" charset="0"/>
              </a:rPr>
              <a:t>    &lt;</a:t>
            </a:r>
            <a:r>
              <a:rPr lang="en-US" sz="1050" dirty="0">
                <a:solidFill>
                  <a:schemeClr val="bg1"/>
                </a:solidFill>
                <a:latin typeface="Consolas" pitchFamily="49" charset="0"/>
              </a:rPr>
              <a:t>EventTrigger</a:t>
            </a:r>
            <a:r>
              <a:rPr lang="en-US" sz="1050" dirty="0">
                <a:solidFill>
                  <a:schemeClr val="bg1"/>
                </a:solidFill>
                <a:latin typeface="Consolas" pitchFamily="49" charset="0"/>
              </a:rPr>
              <a:t> </a:t>
            </a:r>
            <a:r>
              <a:rPr lang="en-US" sz="1050" dirty="0">
                <a:solidFill>
                  <a:schemeClr val="bg1"/>
                </a:solidFill>
                <a:latin typeface="Consolas" pitchFamily="49" charset="0"/>
              </a:rPr>
              <a:t>RoutedEvent</a:t>
            </a:r>
            <a:r>
              <a:rPr lang="en-US" sz="1050" dirty="0">
                <a:solidFill>
                  <a:schemeClr val="bg1"/>
                </a:solidFill>
                <a:latin typeface="Consolas" pitchFamily="49" charset="0"/>
              </a:rPr>
              <a:t>=“</a:t>
            </a:r>
            <a:r>
              <a:rPr lang="en-US" sz="1050" dirty="0" err="1">
                <a:solidFill>
                  <a:schemeClr val="bg1"/>
                </a:solidFill>
                <a:latin typeface="Consolas" pitchFamily="49" charset="0"/>
              </a:rPr>
              <a:t>Button.Click</a:t>
            </a:r>
            <a:r>
              <a:rPr lang="en-US" sz="1050" dirty="0">
                <a:solidFill>
                  <a:schemeClr val="bg1"/>
                </a:solidFill>
                <a:latin typeface="Consolas" pitchFamily="49" charset="0"/>
              </a:rPr>
              <a:t>"&gt;</a:t>
            </a:r>
          </a:p>
          <a:p>
            <a:pPr hangingPunct="1">
              <a:lnSpc>
                <a:spcPct val="85000"/>
              </a:lnSpc>
              <a:spcBef>
                <a:spcPct val="20000"/>
              </a:spcBef>
            </a:pPr>
            <a:r>
              <a:rPr lang="en-US" sz="1050" dirty="0">
                <a:solidFill>
                  <a:schemeClr val="bg1"/>
                </a:solidFill>
                <a:latin typeface="Consolas" pitchFamily="49" charset="0"/>
              </a:rPr>
              <a:t>      &lt;</a:t>
            </a:r>
            <a:r>
              <a:rPr lang="en-US" sz="1050" dirty="0" err="1">
                <a:solidFill>
                  <a:schemeClr val="bg1"/>
                </a:solidFill>
                <a:latin typeface="Consolas" pitchFamily="49" charset="0"/>
              </a:rPr>
              <a:t>EventTrigger.Actions</a:t>
            </a:r>
            <a:r>
              <a:rPr lang="en-US" sz="1050" dirty="0">
                <a:solidFill>
                  <a:schemeClr val="bg1"/>
                </a:solidFill>
                <a:latin typeface="Consolas" pitchFamily="49" charset="0"/>
              </a:rPr>
              <a:t>&gt;</a:t>
            </a:r>
          </a:p>
          <a:p>
            <a:pPr hangingPunct="1">
              <a:lnSpc>
                <a:spcPct val="85000"/>
              </a:lnSpc>
              <a:spcBef>
                <a:spcPct val="20000"/>
              </a:spcBef>
            </a:pPr>
            <a:r>
              <a:rPr lang="en-US" sz="1050" dirty="0">
                <a:solidFill>
                  <a:schemeClr val="bg1"/>
                </a:solidFill>
                <a:latin typeface="Consolas" pitchFamily="49" charset="0"/>
              </a:rPr>
              <a:t>        &lt;</a:t>
            </a:r>
            <a:r>
              <a:rPr lang="en-US" sz="1050" dirty="0" err="1">
                <a:solidFill>
                  <a:schemeClr val="bg1"/>
                </a:solidFill>
                <a:latin typeface="Consolas" pitchFamily="49" charset="0"/>
              </a:rPr>
              <a:t>BeginStoryboard</a:t>
            </a:r>
            <a:r>
              <a:rPr lang="en-US" sz="1050" dirty="0">
                <a:solidFill>
                  <a:schemeClr val="bg1"/>
                </a:solidFill>
                <a:latin typeface="Consolas" pitchFamily="49" charset="0"/>
              </a:rPr>
              <a:t>&gt;</a:t>
            </a:r>
          </a:p>
          <a:p>
            <a:pPr hangingPunct="1">
              <a:lnSpc>
                <a:spcPct val="85000"/>
              </a:lnSpc>
              <a:spcBef>
                <a:spcPct val="20000"/>
              </a:spcBef>
            </a:pPr>
            <a:r>
              <a:rPr lang="en-US" sz="1050" dirty="0">
                <a:solidFill>
                  <a:schemeClr val="bg1"/>
                </a:solidFill>
                <a:latin typeface="Consolas" pitchFamily="49" charset="0"/>
              </a:rPr>
              <a:t>          &lt;</a:t>
            </a:r>
            <a:r>
              <a:rPr lang="en-US" sz="1050" dirty="0" err="1">
                <a:solidFill>
                  <a:schemeClr val="bg1"/>
                </a:solidFill>
                <a:latin typeface="Consolas" pitchFamily="49" charset="0"/>
              </a:rPr>
              <a:t>BeginStoryboard.Storyboard</a:t>
            </a:r>
            <a:r>
              <a:rPr lang="en-US" sz="1050" dirty="0">
                <a:solidFill>
                  <a:schemeClr val="bg1"/>
                </a:solidFill>
                <a:latin typeface="Consolas" pitchFamily="49" charset="0"/>
              </a:rPr>
              <a:t>&gt;</a:t>
            </a:r>
          </a:p>
          <a:p>
            <a:pPr hangingPunct="1">
              <a:lnSpc>
                <a:spcPct val="85000"/>
              </a:lnSpc>
              <a:spcBef>
                <a:spcPct val="20000"/>
              </a:spcBef>
            </a:pPr>
            <a:r>
              <a:rPr lang="en-US" sz="1050" dirty="0">
                <a:solidFill>
                  <a:schemeClr val="bg1"/>
                </a:solidFill>
                <a:latin typeface="Consolas" pitchFamily="49" charset="0"/>
              </a:rPr>
              <a:t>            &lt;Storyboard&gt;</a:t>
            </a:r>
          </a:p>
          <a:p>
            <a:pPr hangingPunct="1">
              <a:lnSpc>
                <a:spcPct val="85000"/>
              </a:lnSpc>
              <a:spcBef>
                <a:spcPct val="20000"/>
              </a:spcBef>
            </a:pPr>
            <a:endParaRPr lang="en-US" sz="1050" dirty="0">
              <a:solidFill>
                <a:schemeClr val="bg1"/>
              </a:solidFill>
              <a:latin typeface="Consolas" pitchFamily="49" charset="0"/>
            </a:endParaRPr>
          </a:p>
          <a:p>
            <a:pPr hangingPunct="1">
              <a:lnSpc>
                <a:spcPct val="85000"/>
              </a:lnSpc>
              <a:spcBef>
                <a:spcPct val="20000"/>
              </a:spcBef>
            </a:pPr>
            <a:r>
              <a:rPr lang="en-US" sz="1050" dirty="0">
                <a:solidFill>
                  <a:schemeClr val="bg1"/>
                </a:solidFill>
                <a:latin typeface="Consolas" pitchFamily="49" charset="0"/>
              </a:rPr>
              <a:t>              &lt;</a:t>
            </a:r>
            <a:r>
              <a:rPr lang="en-US" sz="1050" dirty="0" err="1">
                <a:solidFill>
                  <a:schemeClr val="bg1"/>
                </a:solidFill>
                <a:latin typeface="Consolas" pitchFamily="49" charset="0"/>
              </a:rPr>
              <a:t>ColorAnimation</a:t>
            </a:r>
            <a:r>
              <a:rPr lang="en-US" sz="1050" dirty="0">
                <a:solidFill>
                  <a:schemeClr val="bg1"/>
                </a:solidFill>
                <a:latin typeface="Consolas" pitchFamily="49" charset="0"/>
              </a:rPr>
              <a:t> To="Yellow" Duration="0:0:0.5“</a:t>
            </a:r>
          </a:p>
          <a:p>
            <a:pPr hangingPunct="1">
              <a:lnSpc>
                <a:spcPct val="85000"/>
              </a:lnSpc>
              <a:spcBef>
                <a:spcPct val="20000"/>
              </a:spcBef>
            </a:pPr>
            <a:r>
              <a:rPr lang="en-US" sz="1050" dirty="0">
                <a:solidFill>
                  <a:schemeClr val="bg1"/>
                </a:solidFill>
                <a:latin typeface="Consolas" pitchFamily="49" charset="0"/>
              </a:rPr>
              <a:t>                </a:t>
            </a:r>
            <a:r>
              <a:rPr lang="en-US" sz="1050" dirty="0" err="1">
                <a:solidFill>
                  <a:schemeClr val="bg1"/>
                </a:solidFill>
                <a:latin typeface="Consolas" pitchFamily="49" charset="0"/>
              </a:rPr>
              <a:t>Storyboard.TargetName</a:t>
            </a:r>
            <a:r>
              <a:rPr lang="en-US" sz="1050" dirty="0">
                <a:solidFill>
                  <a:schemeClr val="bg1"/>
                </a:solidFill>
                <a:latin typeface="Consolas" pitchFamily="49" charset="0"/>
              </a:rPr>
              <a:t>="</a:t>
            </a:r>
            <a:r>
              <a:rPr lang="en-US" sz="1050" dirty="0" err="1">
                <a:solidFill>
                  <a:schemeClr val="bg1"/>
                </a:solidFill>
                <a:latin typeface="Consolas" pitchFamily="49" charset="0"/>
              </a:rPr>
              <a:t>TheBrush</a:t>
            </a:r>
            <a:r>
              <a:rPr lang="en-US" sz="1050" dirty="0">
                <a:solidFill>
                  <a:schemeClr val="bg1"/>
                </a:solidFill>
                <a:latin typeface="Consolas" pitchFamily="49" charset="0"/>
              </a:rPr>
              <a:t>" </a:t>
            </a:r>
          </a:p>
          <a:p>
            <a:pPr hangingPunct="1">
              <a:lnSpc>
                <a:spcPct val="85000"/>
              </a:lnSpc>
              <a:spcBef>
                <a:spcPct val="20000"/>
              </a:spcBef>
            </a:pPr>
            <a:r>
              <a:rPr lang="en-US" sz="1050" dirty="0">
                <a:solidFill>
                  <a:schemeClr val="bg1"/>
                </a:solidFill>
                <a:latin typeface="Consolas" pitchFamily="49" charset="0"/>
              </a:rPr>
              <a:t>                </a:t>
            </a:r>
            <a:r>
              <a:rPr lang="en-US" sz="1050" dirty="0" err="1">
                <a:solidFill>
                  <a:schemeClr val="bg1"/>
                </a:solidFill>
                <a:latin typeface="Consolas" pitchFamily="49" charset="0"/>
              </a:rPr>
              <a:t>Storyboard.TargetProperty</a:t>
            </a:r>
            <a:r>
              <a:rPr lang="en-US" sz="1050" dirty="0">
                <a:solidFill>
                  <a:schemeClr val="bg1"/>
                </a:solidFill>
                <a:latin typeface="Consolas" pitchFamily="49" charset="0"/>
              </a:rPr>
              <a:t>="Color" /&gt;</a:t>
            </a:r>
          </a:p>
          <a:p>
            <a:pPr hangingPunct="1">
              <a:lnSpc>
                <a:spcPct val="85000"/>
              </a:lnSpc>
              <a:spcBef>
                <a:spcPct val="20000"/>
              </a:spcBef>
            </a:pPr>
            <a:endParaRPr lang="en-US" sz="1050" dirty="0">
              <a:solidFill>
                <a:schemeClr val="bg1"/>
              </a:solidFill>
              <a:latin typeface="Consolas" pitchFamily="49" charset="0"/>
            </a:endParaRPr>
          </a:p>
          <a:p>
            <a:pPr hangingPunct="1">
              <a:lnSpc>
                <a:spcPct val="85000"/>
              </a:lnSpc>
              <a:spcBef>
                <a:spcPct val="20000"/>
              </a:spcBef>
            </a:pPr>
            <a:r>
              <a:rPr lang="en-US" sz="1050" dirty="0">
                <a:solidFill>
                  <a:schemeClr val="bg1"/>
                </a:solidFill>
                <a:latin typeface="Consolas" pitchFamily="49" charset="0"/>
              </a:rPr>
              <a:t>              &lt;</a:t>
            </a:r>
            <a:r>
              <a:rPr lang="en-US" sz="1050" dirty="0" err="1">
                <a:solidFill>
                  <a:schemeClr val="bg1"/>
                </a:solidFill>
                <a:latin typeface="Consolas" pitchFamily="49" charset="0"/>
              </a:rPr>
              <a:t>DoubleAnimation</a:t>
            </a:r>
            <a:r>
              <a:rPr lang="en-US" sz="1050" dirty="0">
                <a:solidFill>
                  <a:schemeClr val="bg1"/>
                </a:solidFill>
                <a:latin typeface="Consolas" pitchFamily="49" charset="0"/>
              </a:rPr>
              <a:t> To="45" Duration="0:0:2"</a:t>
            </a:r>
          </a:p>
          <a:p>
            <a:pPr hangingPunct="1">
              <a:lnSpc>
                <a:spcPct val="85000"/>
              </a:lnSpc>
              <a:spcBef>
                <a:spcPct val="20000"/>
              </a:spcBef>
            </a:pPr>
            <a:r>
              <a:rPr lang="en-US" sz="1050" dirty="0">
                <a:solidFill>
                  <a:schemeClr val="bg1"/>
                </a:solidFill>
                <a:latin typeface="Consolas" pitchFamily="49" charset="0"/>
              </a:rPr>
              <a:t>                </a:t>
            </a:r>
            <a:r>
              <a:rPr lang="en-US" sz="1050" dirty="0" err="1">
                <a:solidFill>
                  <a:schemeClr val="bg1"/>
                </a:solidFill>
                <a:latin typeface="Consolas" pitchFamily="49" charset="0"/>
              </a:rPr>
              <a:t>Storyboard.TargetName</a:t>
            </a:r>
            <a:r>
              <a:rPr lang="en-US" sz="1050" dirty="0">
                <a:solidFill>
                  <a:schemeClr val="bg1"/>
                </a:solidFill>
                <a:latin typeface="Consolas" pitchFamily="49" charset="0"/>
              </a:rPr>
              <a:t>="</a:t>
            </a:r>
            <a:r>
              <a:rPr lang="en-US" sz="1050" dirty="0" err="1">
                <a:solidFill>
                  <a:schemeClr val="bg1"/>
                </a:solidFill>
                <a:latin typeface="Consolas" pitchFamily="49" charset="0"/>
              </a:rPr>
              <a:t>LowerEllipseTransform</a:t>
            </a:r>
            <a:r>
              <a:rPr lang="en-US" sz="1050" dirty="0">
                <a:solidFill>
                  <a:schemeClr val="bg1"/>
                </a:solidFill>
                <a:latin typeface="Consolas" pitchFamily="49" charset="0"/>
              </a:rPr>
              <a:t>" </a:t>
            </a:r>
          </a:p>
          <a:p>
            <a:pPr hangingPunct="1">
              <a:lnSpc>
                <a:spcPct val="85000"/>
              </a:lnSpc>
              <a:spcBef>
                <a:spcPct val="20000"/>
              </a:spcBef>
            </a:pPr>
            <a:r>
              <a:rPr lang="en-US" sz="1050" dirty="0">
                <a:solidFill>
                  <a:schemeClr val="bg1"/>
                </a:solidFill>
                <a:latin typeface="Consolas" pitchFamily="49" charset="0"/>
              </a:rPr>
              <a:t>                </a:t>
            </a:r>
            <a:r>
              <a:rPr lang="en-US" sz="1050" dirty="0" err="1">
                <a:solidFill>
                  <a:schemeClr val="bg1"/>
                </a:solidFill>
                <a:latin typeface="Consolas" pitchFamily="49" charset="0"/>
              </a:rPr>
              <a:t>Storyboard.TargetProperty</a:t>
            </a:r>
            <a:r>
              <a:rPr lang="en-US" sz="1050" dirty="0">
                <a:solidFill>
                  <a:schemeClr val="bg1"/>
                </a:solidFill>
                <a:latin typeface="Consolas" pitchFamily="49" charset="0"/>
              </a:rPr>
              <a:t>="Angle" /&gt;</a:t>
            </a:r>
          </a:p>
          <a:p>
            <a:pPr hangingPunct="1">
              <a:lnSpc>
                <a:spcPct val="85000"/>
              </a:lnSpc>
              <a:spcBef>
                <a:spcPct val="20000"/>
              </a:spcBef>
            </a:pPr>
            <a:endParaRPr lang="en-US" sz="1050" dirty="0">
              <a:solidFill>
                <a:schemeClr val="bg1"/>
              </a:solidFill>
              <a:latin typeface="Consolas" pitchFamily="49" charset="0"/>
            </a:endParaRPr>
          </a:p>
          <a:p>
            <a:pPr hangingPunct="1">
              <a:lnSpc>
                <a:spcPct val="85000"/>
              </a:lnSpc>
              <a:spcBef>
                <a:spcPct val="20000"/>
              </a:spcBef>
            </a:pPr>
            <a:r>
              <a:rPr lang="en-US" sz="1050" dirty="0">
                <a:solidFill>
                  <a:schemeClr val="bg1"/>
                </a:solidFill>
                <a:latin typeface="Consolas" pitchFamily="49" charset="0"/>
              </a:rPr>
              <a:t>              ...</a:t>
            </a:r>
          </a:p>
          <a:p>
            <a:pPr hangingPunct="1">
              <a:lnSpc>
                <a:spcPct val="85000"/>
              </a:lnSpc>
              <a:spcBef>
                <a:spcPct val="20000"/>
              </a:spcBef>
            </a:pPr>
            <a:r>
              <a:rPr lang="en-US" sz="1050" dirty="0">
                <a:solidFill>
                  <a:schemeClr val="bg1"/>
                </a:solidFill>
                <a:latin typeface="Consolas" pitchFamily="49" charset="0"/>
              </a:rPr>
              <a:t>  &lt;/</a:t>
            </a:r>
            <a:r>
              <a:rPr lang="en-US" sz="1050" dirty="0" err="1">
                <a:solidFill>
                  <a:schemeClr val="bg1"/>
                </a:solidFill>
                <a:latin typeface="Consolas" pitchFamily="49" charset="0"/>
              </a:rPr>
              <a:t>StackPanel.Triggers</a:t>
            </a:r>
            <a:r>
              <a:rPr lang="en-US" sz="1050" dirty="0">
                <a:solidFill>
                  <a:schemeClr val="bg1"/>
                </a:solidFill>
                <a:latin typeface="Consolas" pitchFamily="49" charset="0"/>
              </a:rPr>
              <a:t>&gt;</a:t>
            </a:r>
          </a:p>
          <a:p>
            <a:pPr hangingPunct="1">
              <a:lnSpc>
                <a:spcPct val="85000"/>
              </a:lnSpc>
              <a:spcBef>
                <a:spcPct val="20000"/>
              </a:spcBef>
            </a:pPr>
            <a:endParaRPr lang="en-US" sz="1050" dirty="0">
              <a:solidFill>
                <a:schemeClr val="bg1"/>
              </a:solidFill>
              <a:latin typeface="Consolas" pitchFamily="49" charset="0"/>
            </a:endParaRPr>
          </a:p>
          <a:p>
            <a:pPr hangingPunct="1">
              <a:lnSpc>
                <a:spcPct val="85000"/>
              </a:lnSpc>
              <a:spcBef>
                <a:spcPct val="20000"/>
              </a:spcBef>
            </a:pPr>
            <a:r>
              <a:rPr lang="en-US" sz="1050" dirty="0">
                <a:solidFill>
                  <a:schemeClr val="bg1"/>
                </a:solidFill>
                <a:latin typeface="Consolas" pitchFamily="49" charset="0"/>
              </a:rPr>
              <a:t>  … remainder of contents of StackPanel, including x:Name'd </a:t>
            </a:r>
          </a:p>
          <a:p>
            <a:pPr hangingPunct="1">
              <a:lnSpc>
                <a:spcPct val="85000"/>
              </a:lnSpc>
              <a:spcBef>
                <a:spcPct val="20000"/>
              </a:spcBef>
            </a:pPr>
            <a:r>
              <a:rPr lang="en-US" sz="1050" dirty="0">
                <a:solidFill>
                  <a:schemeClr val="bg1"/>
                </a:solidFill>
                <a:latin typeface="Consolas" pitchFamily="49" charset="0"/>
              </a:rPr>
              <a:t>    </a:t>
            </a:r>
            <a:r>
              <a:rPr lang="en-US" sz="1050" dirty="0" err="1">
                <a:solidFill>
                  <a:schemeClr val="bg1"/>
                </a:solidFill>
                <a:latin typeface="Consolas" pitchFamily="49" charset="0"/>
              </a:rPr>
              <a:t>TheBrush</a:t>
            </a:r>
            <a:r>
              <a:rPr lang="en-US" sz="1050" dirty="0">
                <a:solidFill>
                  <a:schemeClr val="bg1"/>
                </a:solidFill>
                <a:latin typeface="Consolas" pitchFamily="49" charset="0"/>
              </a:rPr>
              <a:t> and </a:t>
            </a:r>
            <a:r>
              <a:rPr lang="en-US" sz="1050" dirty="0" err="1">
                <a:solidFill>
                  <a:schemeClr val="bg1"/>
                </a:solidFill>
                <a:latin typeface="Consolas" pitchFamily="49" charset="0"/>
              </a:rPr>
              <a:t>LowerEllipseTransform</a:t>
            </a:r>
            <a:r>
              <a:rPr lang="en-US" sz="1050" dirty="0">
                <a:solidFill>
                  <a:schemeClr val="bg1"/>
                </a:solidFill>
                <a:latin typeface="Consolas" pitchFamily="49" charset="0"/>
              </a:rPr>
              <a:t> …</a:t>
            </a:r>
          </a:p>
          <a:p>
            <a:pPr hangingPunct="1">
              <a:lnSpc>
                <a:spcPct val="85000"/>
              </a:lnSpc>
              <a:spcBef>
                <a:spcPct val="20000"/>
              </a:spcBef>
            </a:pPr>
            <a:endParaRPr lang="en-US" sz="1050" dirty="0">
              <a:solidFill>
                <a:schemeClr val="bg1"/>
              </a:solidFill>
              <a:latin typeface="Consolas" pitchFamily="49" charset="0"/>
            </a:endParaRPr>
          </a:p>
          <a:p>
            <a:pPr hangingPunct="1">
              <a:lnSpc>
                <a:spcPct val="85000"/>
              </a:lnSpc>
              <a:spcBef>
                <a:spcPct val="20000"/>
              </a:spcBef>
            </a:pPr>
            <a:r>
              <a:rPr lang="en-US" sz="1050" dirty="0">
                <a:solidFill>
                  <a:schemeClr val="bg1"/>
                </a:solidFill>
                <a:latin typeface="Consolas" pitchFamily="49" charset="0"/>
              </a:rPr>
              <a:t>&lt;/StackPanel&gt;</a:t>
            </a:r>
          </a:p>
        </p:txBody>
      </p:sp>
      <p:sp>
        <p:nvSpPr>
          <p:cNvPr id="190470" name="TextBox 190469"/>
          <p:cNvSpPr txBox="1">
            <a:spLocks noChangeArrowheads="1"/>
          </p:cNvSpPr>
          <p:nvPr/>
        </p:nvSpPr>
        <p:spPr bwMode="auto">
          <a:xfrm>
            <a:off x="598488" y="3761925"/>
            <a:ext cx="2905125" cy="2246312"/>
          </a:xfrm>
          <a:prstGeom prst="rect">
            <a:avLst/>
          </a:prstGeom>
          <a:noFill/>
          <a:ln w="9525">
            <a:noFill/>
            <a:miter lim="800000"/>
            <a:headEnd/>
            <a:tailEnd/>
          </a:ln>
        </p:spPr>
        <p:txBody>
          <a:bodyPr>
            <a:spAutoFit/>
          </a:bodyPr>
          <a:lstStyle/>
          <a:p>
            <a:pPr marL="231775" indent="-231775" eaLnBrk="1" hangingPunct="1">
              <a:spcBef>
                <a:spcPct val="50000"/>
              </a:spcBef>
            </a:pPr>
            <a:r>
              <a:rPr lang="en-US" dirty="0">
                <a:solidFill>
                  <a:schemeClr val="bg2"/>
                </a:solidFill>
              </a:rPr>
              <a:t>UI Services</a:t>
            </a:r>
          </a:p>
          <a:p>
            <a:pPr marL="231775" indent="-231775" eaLnBrk="1" hangingPunct="1">
              <a:spcBef>
                <a:spcPct val="50000"/>
              </a:spcBef>
              <a:buFontTx/>
              <a:buChar char="•"/>
            </a:pPr>
            <a:r>
              <a:rPr lang="en-US" dirty="0">
                <a:solidFill>
                  <a:schemeClr val="bg1"/>
                </a:solidFill>
              </a:rPr>
              <a:t> </a:t>
            </a:r>
            <a:r>
              <a:rPr lang="en-US" sz="1600" dirty="0">
                <a:solidFill>
                  <a:schemeClr val="bg1"/>
                </a:solidFill>
              </a:rPr>
              <a:t>Templates</a:t>
            </a:r>
          </a:p>
          <a:p>
            <a:pPr marL="231775" indent="-231775" eaLnBrk="1" hangingPunct="1">
              <a:spcBef>
                <a:spcPct val="50000"/>
              </a:spcBef>
              <a:buFontTx/>
              <a:buChar char="•"/>
            </a:pPr>
            <a:r>
              <a:rPr lang="en-US" sz="1600" dirty="0">
                <a:solidFill>
                  <a:schemeClr val="bg1"/>
                </a:solidFill>
              </a:rPr>
              <a:t> Layout </a:t>
            </a:r>
          </a:p>
          <a:p>
            <a:pPr marL="231775" indent="-231775" eaLnBrk="1" hangingPunct="1">
              <a:spcBef>
                <a:spcPct val="50000"/>
              </a:spcBef>
              <a:buFontTx/>
              <a:buChar char="•"/>
            </a:pPr>
            <a:r>
              <a:rPr lang="en-US" sz="1600" dirty="0">
                <a:solidFill>
                  <a:schemeClr val="bg1"/>
                </a:solidFill>
              </a:rPr>
              <a:t> Controls Library</a:t>
            </a:r>
          </a:p>
          <a:p>
            <a:pPr marL="231775" indent="-231775" eaLnBrk="1" hangingPunct="1">
              <a:spcBef>
                <a:spcPct val="50000"/>
              </a:spcBef>
              <a:buFontTx/>
              <a:buChar char="•"/>
            </a:pPr>
            <a:r>
              <a:rPr lang="en-US" sz="1600" dirty="0">
                <a:solidFill>
                  <a:schemeClr val="bg1"/>
                </a:solidFill>
              </a:rPr>
              <a:t> Styles and Resources</a:t>
            </a:r>
          </a:p>
          <a:p>
            <a:pPr marL="231775" indent="-231775" eaLnBrk="1" hangingPunct="1">
              <a:spcBef>
                <a:spcPct val="50000"/>
              </a:spcBef>
              <a:buFontTx/>
              <a:buChar char="•"/>
            </a:pPr>
            <a:r>
              <a:rPr lang="en-US" sz="1600" dirty="0">
                <a:solidFill>
                  <a:schemeClr val="bg1"/>
                </a:solidFill>
              </a:rPr>
              <a:t> Annotation</a:t>
            </a:r>
          </a:p>
        </p:txBody>
      </p:sp>
      <p:pic>
        <p:nvPicPr>
          <p:cNvPr id="190471" name="Rectangle 190470"/>
          <p:cNvPicPr>
            <a:picLocks noChangeAspect="1" noChangeArrowheads="1"/>
          </p:cNvPicPr>
          <p:nvPr/>
        </p:nvPicPr>
        <p:blipFill>
          <a:blip r:embed="rId4"/>
          <a:srcRect/>
          <a:stretch>
            <a:fillRect/>
          </a:stretch>
        </p:blipFill>
        <p:spPr bwMode="auto">
          <a:xfrm>
            <a:off x="1716088" y="2054225"/>
            <a:ext cx="803275" cy="1171575"/>
          </a:xfrm>
          <a:prstGeom prst="rect">
            <a:avLst/>
          </a:prstGeom>
          <a:noFill/>
          <a:ln w="9525">
            <a:noFill/>
            <a:miter lim="800000"/>
            <a:headEnd/>
            <a:tailEnd/>
          </a:ln>
        </p:spPr>
      </p:pic>
      <p:grpSp>
        <p:nvGrpSpPr>
          <p:cNvPr id="11" name="Group 10"/>
          <p:cNvGrpSpPr/>
          <p:nvPr/>
        </p:nvGrpSpPr>
        <p:grpSpPr>
          <a:xfrm>
            <a:off x="-176213" y="1582738"/>
            <a:ext cx="2212976" cy="1781175"/>
            <a:chOff x="-176213" y="1582738"/>
            <a:chExt cx="2212976" cy="1781175"/>
          </a:xfrm>
        </p:grpSpPr>
        <p:pic>
          <p:nvPicPr>
            <p:cNvPr id="16393" name="Rectangle 190472"/>
            <p:cNvPicPr>
              <a:picLocks noChangeAspect="1" noChangeArrowheads="1"/>
            </p:cNvPicPr>
            <p:nvPr/>
          </p:nvPicPr>
          <p:blipFill>
            <a:blip r:embed="rId5"/>
            <a:srcRect/>
            <a:stretch>
              <a:fillRect/>
            </a:stretch>
          </p:blipFill>
          <p:spPr bwMode="auto">
            <a:xfrm>
              <a:off x="-176213" y="1582738"/>
              <a:ext cx="2212976" cy="1781175"/>
            </a:xfrm>
            <a:prstGeom prst="rect">
              <a:avLst/>
            </a:prstGeom>
            <a:noFill/>
            <a:ln w="9525">
              <a:noFill/>
              <a:miter lim="800000"/>
              <a:headEnd/>
              <a:tailEnd/>
            </a:ln>
          </p:spPr>
        </p:pic>
        <p:sp>
          <p:nvSpPr>
            <p:cNvPr id="16394" name="Rectangle 190473"/>
            <p:cNvSpPr>
              <a:spLocks noChangeArrowheads="1"/>
            </p:cNvSpPr>
            <p:nvPr/>
          </p:nvSpPr>
          <p:spPr bwMode="auto">
            <a:xfrm>
              <a:off x="441325" y="2378076"/>
              <a:ext cx="1204913" cy="523220"/>
            </a:xfrm>
            <a:prstGeom prst="rect">
              <a:avLst/>
            </a:prstGeom>
            <a:noFill/>
            <a:ln w="9525">
              <a:noFill/>
              <a:miter lim="800000"/>
              <a:headEnd/>
              <a:tailEnd/>
            </a:ln>
          </p:spPr>
          <p:txBody>
            <a:bodyPr>
              <a:spAutoFit/>
            </a:bodyPr>
            <a:lstStyle/>
            <a:p>
              <a:pPr algn="ctr"/>
              <a:r>
                <a:rPr lang="en-US" sz="1400" b="1" i="1" dirty="0" err="1">
                  <a:solidFill>
                    <a:schemeClr val="bg1">
                      <a:lumMod val="65000"/>
                      <a:lumOff val="35000"/>
                    </a:schemeClr>
                  </a:solidFill>
                </a:rPr>
                <a:t>Templated</a:t>
              </a:r>
              <a:r>
                <a:rPr lang="en-US" sz="1400" b="1" i="1" dirty="0">
                  <a:solidFill>
                    <a:schemeClr val="bg1">
                      <a:lumMod val="65000"/>
                      <a:lumOff val="35000"/>
                    </a:schemeClr>
                  </a:solidFill>
                </a:rPr>
                <a:t> </a:t>
              </a:r>
            </a:p>
            <a:p>
              <a:pPr algn="ctr"/>
              <a:r>
                <a:rPr lang="en-US" sz="1400" b="1" i="1" dirty="0">
                  <a:solidFill>
                    <a:schemeClr val="bg1">
                      <a:lumMod val="65000"/>
                      <a:lumOff val="35000"/>
                    </a:schemeClr>
                  </a:solidFill>
                </a:rPr>
                <a:t>Button</a:t>
              </a:r>
            </a:p>
          </p:txBody>
        </p:sp>
      </p:gr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Shape 234504"/>
          <p:cNvSpPr>
            <a:spLocks noGrp="1" noChangeArrowheads="1"/>
          </p:cNvSpPr>
          <p:nvPr>
            <p:ph type="title"/>
          </p:nvPr>
        </p:nvSpPr>
        <p:spPr/>
        <p:txBody>
          <a:bodyPr/>
          <a:lstStyle/>
          <a:p>
            <a:pPr marL="0" indent="0" defTabSz="914400" eaLnBrk="1"/>
            <a:r>
              <a:rPr lang="en-US" dirty="0" smtClean="0"/>
              <a:t>Data Binding</a:t>
            </a:r>
          </a:p>
        </p:txBody>
      </p:sp>
      <p:sp>
        <p:nvSpPr>
          <p:cNvPr id="234506" name="Text Placeholder 234505"/>
          <p:cNvSpPr>
            <a:spLocks noGrp="1" noChangeArrowheads="1"/>
          </p:cNvSpPr>
          <p:nvPr>
            <p:ph type="body" idx="1"/>
          </p:nvPr>
        </p:nvSpPr>
        <p:spPr>
          <a:xfrm>
            <a:off x="457200" y="4529138"/>
            <a:ext cx="8229600" cy="1412694"/>
          </a:xfrm>
        </p:spPr>
        <p:txBody>
          <a:bodyPr/>
          <a:lstStyle/>
          <a:p>
            <a:pPr defTabSz="914400" eaLnBrk="1" hangingPunct="1"/>
            <a:r>
              <a:rPr lang="en-US" sz="1800" dirty="0" smtClean="0"/>
              <a:t>UI can be bound to CLR objects or XML</a:t>
            </a:r>
          </a:p>
          <a:p>
            <a:pPr defTabSz="914400" eaLnBrk="1" hangingPunct="1"/>
            <a:r>
              <a:rPr lang="en-US" sz="1800" dirty="0" smtClean="0"/>
              <a:t>Dependency properties can also be bound to ADO.NET </a:t>
            </a:r>
            <a:br>
              <a:rPr lang="en-US" sz="1800" dirty="0" smtClean="0"/>
            </a:br>
            <a:r>
              <a:rPr lang="en-US" sz="1800" dirty="0" smtClean="0"/>
              <a:t>and objects associated with Web Services and Web properties </a:t>
            </a:r>
          </a:p>
          <a:p>
            <a:pPr defTabSz="914400" eaLnBrk="1" hangingPunct="1"/>
            <a:r>
              <a:rPr lang="en-US" sz="1800" dirty="0" smtClean="0"/>
              <a:t>Sort, filter, and group views can be generated on top of the data</a:t>
            </a:r>
          </a:p>
          <a:p>
            <a:pPr defTabSz="914400" eaLnBrk="1" hangingPunct="1"/>
            <a:r>
              <a:rPr lang="en-US" sz="1800" dirty="0" smtClean="0"/>
              <a:t>Data templates can be applied to data</a:t>
            </a:r>
          </a:p>
        </p:txBody>
      </p:sp>
      <p:sp>
        <p:nvSpPr>
          <p:cNvPr id="234507" name="Rectangle 234506"/>
          <p:cNvSpPr>
            <a:spLocks noChangeArrowheads="1"/>
          </p:cNvSpPr>
          <p:nvPr/>
        </p:nvSpPr>
        <p:spPr bwMode="auto">
          <a:xfrm>
            <a:off x="5372100" y="2019300"/>
            <a:ext cx="3586163" cy="2051050"/>
          </a:xfrm>
          <a:prstGeom prst="rect">
            <a:avLst/>
          </a:prstGeom>
          <a:solidFill>
            <a:srgbClr val="B2B2B2">
              <a:alpha val="89803"/>
            </a:srgbClr>
          </a:solidFill>
          <a:ln w="12700" algn="ctr">
            <a:solidFill>
              <a:schemeClr val="bg1"/>
            </a:solidFill>
            <a:miter lim="800000"/>
            <a:headEnd type="none" w="sm" len="sm"/>
            <a:tailEnd type="none" w="sm" len="sm"/>
          </a:ln>
        </p:spPr>
        <p:txBody>
          <a:bodyPr anchor="ctr"/>
          <a:lstStyle/>
          <a:p>
            <a:pPr hangingPunct="1">
              <a:lnSpc>
                <a:spcPct val="85000"/>
              </a:lnSpc>
              <a:spcBef>
                <a:spcPct val="20000"/>
              </a:spcBef>
            </a:pPr>
            <a:r>
              <a:rPr lang="en-US" sz="1200" dirty="0" smtClean="0">
                <a:solidFill>
                  <a:schemeClr val="bg1"/>
                </a:solidFill>
                <a:latin typeface="Consolas" pitchFamily="49" charset="0"/>
              </a:rPr>
              <a:t>&lt;StackPanel</a:t>
            </a:r>
            <a:r>
              <a:rPr lang="en-US" sz="1200" dirty="0">
                <a:solidFill>
                  <a:schemeClr val="bg1"/>
                </a:solidFill>
                <a:latin typeface="Consolas" pitchFamily="49" charset="0"/>
              </a:rPr>
              <a:t>&gt;</a:t>
            </a:r>
          </a:p>
          <a:p>
            <a:pPr hangingPunct="1">
              <a:lnSpc>
                <a:spcPct val="85000"/>
              </a:lnSpc>
              <a:spcBef>
                <a:spcPct val="20000"/>
              </a:spcBef>
            </a:pPr>
            <a:r>
              <a:rPr lang="en-US" sz="1200" dirty="0" smtClean="0">
                <a:solidFill>
                  <a:schemeClr val="bg1"/>
                </a:solidFill>
                <a:latin typeface="Consolas" pitchFamily="49" charset="0"/>
              </a:rPr>
              <a:t>   &lt;</a:t>
            </a:r>
            <a:r>
              <a:rPr lang="en-US" sz="1200" dirty="0">
                <a:solidFill>
                  <a:schemeClr val="bg1"/>
                </a:solidFill>
                <a:latin typeface="Consolas" pitchFamily="49" charset="0"/>
              </a:rPr>
              <a:t>Label&gt;Select A Customer&lt;/Label&gt;</a:t>
            </a:r>
          </a:p>
          <a:p>
            <a:pPr hangingPunct="1">
              <a:lnSpc>
                <a:spcPct val="85000"/>
              </a:lnSpc>
              <a:spcBef>
                <a:spcPct val="20000"/>
              </a:spcBef>
            </a:pPr>
            <a:r>
              <a:rPr lang="en-US" sz="1200" dirty="0" smtClean="0">
                <a:solidFill>
                  <a:schemeClr val="bg1"/>
                </a:solidFill>
                <a:latin typeface="Consolas" pitchFamily="49" charset="0"/>
              </a:rPr>
              <a:t>   &lt;</a:t>
            </a:r>
            <a:r>
              <a:rPr lang="en-US" sz="1200" dirty="0" err="1">
                <a:solidFill>
                  <a:schemeClr val="bg1"/>
                </a:solidFill>
                <a:latin typeface="Consolas" pitchFamily="49" charset="0"/>
              </a:rPr>
              <a:t>ListBox</a:t>
            </a:r>
            <a:r>
              <a:rPr lang="en-US" sz="1200" dirty="0">
                <a:solidFill>
                  <a:schemeClr val="bg1"/>
                </a:solidFill>
                <a:latin typeface="Consolas" pitchFamily="49" charset="0"/>
              </a:rPr>
              <a:t> </a:t>
            </a:r>
          </a:p>
          <a:p>
            <a:pPr hangingPunct="1">
              <a:lnSpc>
                <a:spcPct val="85000"/>
              </a:lnSpc>
              <a:spcBef>
                <a:spcPct val="20000"/>
              </a:spcBef>
            </a:pPr>
            <a:r>
              <a:rPr lang="en-US" sz="1200" dirty="0" smtClean="0">
                <a:solidFill>
                  <a:schemeClr val="bg1"/>
                </a:solidFill>
                <a:latin typeface="Consolas" pitchFamily="49" charset="0"/>
              </a:rPr>
              <a:t>      Name</a:t>
            </a:r>
            <a:r>
              <a:rPr lang="en-US" sz="1200" dirty="0">
                <a:solidFill>
                  <a:schemeClr val="bg1"/>
                </a:solidFill>
                <a:latin typeface="Consolas" pitchFamily="49" charset="0"/>
              </a:rPr>
              <a:t>="</a:t>
            </a:r>
            <a:r>
              <a:rPr lang="en-US" sz="1200" dirty="0" err="1">
                <a:solidFill>
                  <a:schemeClr val="bg1"/>
                </a:solidFill>
                <a:latin typeface="Consolas" pitchFamily="49" charset="0"/>
              </a:rPr>
              <a:t>myListBox</a:t>
            </a:r>
            <a:r>
              <a:rPr lang="en-US" sz="1200" dirty="0">
                <a:solidFill>
                  <a:schemeClr val="bg1"/>
                </a:solidFill>
                <a:latin typeface="Consolas" pitchFamily="49" charset="0"/>
              </a:rPr>
              <a:t>"</a:t>
            </a:r>
          </a:p>
          <a:p>
            <a:pPr hangingPunct="1">
              <a:lnSpc>
                <a:spcPct val="85000"/>
              </a:lnSpc>
              <a:spcBef>
                <a:spcPct val="20000"/>
              </a:spcBef>
            </a:pPr>
            <a:r>
              <a:rPr lang="en-US" sz="1200" dirty="0" smtClean="0">
                <a:solidFill>
                  <a:schemeClr val="bg1"/>
                </a:solidFill>
                <a:latin typeface="Consolas" pitchFamily="49" charset="0"/>
              </a:rPr>
              <a:t>      Background</a:t>
            </a:r>
            <a:r>
              <a:rPr lang="en-US" sz="1200" dirty="0">
                <a:solidFill>
                  <a:schemeClr val="bg1"/>
                </a:solidFill>
                <a:latin typeface="Consolas" pitchFamily="49" charset="0"/>
              </a:rPr>
              <a:t>="</a:t>
            </a:r>
            <a:r>
              <a:rPr lang="en-US" sz="1200" dirty="0" err="1">
                <a:solidFill>
                  <a:schemeClr val="bg1"/>
                </a:solidFill>
                <a:latin typeface="Consolas" pitchFamily="49" charset="0"/>
              </a:rPr>
              <a:t>HoneyDew</a:t>
            </a:r>
            <a:r>
              <a:rPr lang="en-US" sz="1200" dirty="0">
                <a:solidFill>
                  <a:schemeClr val="bg1"/>
                </a:solidFill>
                <a:latin typeface="Consolas" pitchFamily="49" charset="0"/>
              </a:rPr>
              <a:t>"</a:t>
            </a:r>
          </a:p>
          <a:p>
            <a:pPr hangingPunct="1">
              <a:lnSpc>
                <a:spcPct val="85000"/>
              </a:lnSpc>
              <a:spcBef>
                <a:spcPct val="20000"/>
              </a:spcBef>
            </a:pPr>
            <a:r>
              <a:rPr lang="en-US" sz="1200" dirty="0" smtClean="0">
                <a:solidFill>
                  <a:schemeClr val="bg1"/>
                </a:solidFill>
                <a:latin typeface="Consolas" pitchFamily="49" charset="0"/>
              </a:rPr>
              <a:t>      </a:t>
            </a:r>
            <a:r>
              <a:rPr lang="en-US" sz="1200" dirty="0" err="1" smtClean="0">
                <a:solidFill>
                  <a:schemeClr val="bg1"/>
                </a:solidFill>
                <a:latin typeface="Consolas" pitchFamily="49" charset="0"/>
              </a:rPr>
              <a:t>ItemsSource</a:t>
            </a:r>
            <a:r>
              <a:rPr lang="en-US" sz="1200" dirty="0" smtClean="0">
                <a:solidFill>
                  <a:schemeClr val="bg1"/>
                </a:solidFill>
                <a:latin typeface="Consolas" pitchFamily="49" charset="0"/>
              </a:rPr>
              <a:t>=</a:t>
            </a:r>
            <a:br>
              <a:rPr lang="en-US" sz="1200" dirty="0" smtClean="0">
                <a:solidFill>
                  <a:schemeClr val="bg1"/>
                </a:solidFill>
                <a:latin typeface="Consolas" pitchFamily="49" charset="0"/>
              </a:rPr>
            </a:br>
            <a:r>
              <a:rPr lang="en-US" sz="1200" dirty="0" smtClean="0">
                <a:solidFill>
                  <a:schemeClr val="bg1"/>
                </a:solidFill>
                <a:latin typeface="Consolas" pitchFamily="49" charset="0"/>
              </a:rPr>
              <a:t>   "{</a:t>
            </a:r>
            <a:r>
              <a:rPr lang="en-US" sz="1200" dirty="0">
                <a:solidFill>
                  <a:schemeClr val="bg1"/>
                </a:solidFill>
                <a:latin typeface="Consolas" pitchFamily="49" charset="0"/>
              </a:rPr>
              <a:t>Binding </a:t>
            </a:r>
            <a:r>
              <a:rPr lang="en-US" sz="1200" dirty="0" smtClean="0">
                <a:solidFill>
                  <a:schemeClr val="bg1"/>
                </a:solidFill>
                <a:latin typeface="Consolas" pitchFamily="49" charset="0"/>
              </a:rPr>
              <a:t>{</a:t>
            </a:r>
            <a:r>
              <a:rPr lang="en-US" sz="1200" dirty="0" err="1" smtClean="0">
                <a:solidFill>
                  <a:schemeClr val="bg1"/>
                </a:solidFill>
                <a:latin typeface="Consolas" pitchFamily="49" charset="0"/>
              </a:rPr>
              <a:t>StaticResource</a:t>
            </a:r>
            <a:r>
              <a:rPr lang="en-US" sz="1200" dirty="0" smtClean="0">
                <a:solidFill>
                  <a:schemeClr val="bg1"/>
                </a:solidFill>
                <a:latin typeface="Consolas" pitchFamily="49" charset="0"/>
              </a:rPr>
              <a:t> </a:t>
            </a:r>
            <a:r>
              <a:rPr lang="en-US" sz="1200" dirty="0" err="1" smtClean="0">
                <a:solidFill>
                  <a:schemeClr val="bg1"/>
                </a:solidFill>
                <a:latin typeface="Consolas" pitchFamily="49" charset="0"/>
              </a:rPr>
              <a:t>mySource</a:t>
            </a:r>
            <a:r>
              <a:rPr lang="en-US" sz="1200" dirty="0">
                <a:solidFill>
                  <a:schemeClr val="bg1"/>
                </a:solidFill>
                <a:latin typeface="Consolas" pitchFamily="49" charset="0"/>
              </a:rPr>
              <a:t>}}" </a:t>
            </a:r>
          </a:p>
          <a:p>
            <a:pPr hangingPunct="1">
              <a:lnSpc>
                <a:spcPct val="85000"/>
              </a:lnSpc>
              <a:spcBef>
                <a:spcPct val="20000"/>
              </a:spcBef>
            </a:pPr>
            <a:r>
              <a:rPr lang="en-US" sz="1200" dirty="0" smtClean="0">
                <a:solidFill>
                  <a:schemeClr val="bg1"/>
                </a:solidFill>
                <a:latin typeface="Consolas" pitchFamily="49" charset="0"/>
              </a:rPr>
              <a:t>   &lt;/</a:t>
            </a:r>
            <a:r>
              <a:rPr lang="en-US" sz="1200" dirty="0" err="1">
                <a:solidFill>
                  <a:schemeClr val="bg1"/>
                </a:solidFill>
                <a:latin typeface="Consolas" pitchFamily="49" charset="0"/>
              </a:rPr>
              <a:t>ListBox</a:t>
            </a:r>
            <a:r>
              <a:rPr lang="en-US" sz="1200" dirty="0">
                <a:solidFill>
                  <a:schemeClr val="bg1"/>
                </a:solidFill>
                <a:latin typeface="Consolas" pitchFamily="49" charset="0"/>
              </a:rPr>
              <a:t>&gt;</a:t>
            </a:r>
          </a:p>
          <a:p>
            <a:pPr hangingPunct="1">
              <a:lnSpc>
                <a:spcPct val="85000"/>
              </a:lnSpc>
              <a:spcBef>
                <a:spcPct val="20000"/>
              </a:spcBef>
            </a:pPr>
            <a:r>
              <a:rPr lang="en-US" sz="1200" dirty="0">
                <a:solidFill>
                  <a:schemeClr val="bg1"/>
                </a:solidFill>
                <a:latin typeface="Consolas" pitchFamily="49" charset="0"/>
              </a:rPr>
              <a:t>&lt;/StackPanel&gt;</a:t>
            </a:r>
          </a:p>
        </p:txBody>
      </p:sp>
      <p:grpSp>
        <p:nvGrpSpPr>
          <p:cNvPr id="2" name="Group 23"/>
          <p:cNvGrpSpPr>
            <a:grpSpLocks/>
          </p:cNvGrpSpPr>
          <p:nvPr/>
        </p:nvGrpSpPr>
        <p:grpSpPr bwMode="auto">
          <a:xfrm>
            <a:off x="-152400" y="2044700"/>
            <a:ext cx="5664200" cy="2214563"/>
            <a:chOff x="-96" y="2467"/>
            <a:chExt cx="3568" cy="1395"/>
          </a:xfrm>
        </p:grpSpPr>
        <p:pic>
          <p:nvPicPr>
            <p:cNvPr id="17416" name="Rectangle 234498"/>
            <p:cNvPicPr>
              <a:picLocks noChangeAspect="1" noChangeArrowheads="1"/>
            </p:cNvPicPr>
            <p:nvPr/>
          </p:nvPicPr>
          <p:blipFill>
            <a:blip r:embed="rId3"/>
            <a:srcRect/>
            <a:stretch>
              <a:fillRect/>
            </a:stretch>
          </p:blipFill>
          <p:spPr bwMode="auto">
            <a:xfrm>
              <a:off x="-96" y="2467"/>
              <a:ext cx="3568" cy="1395"/>
            </a:xfrm>
            <a:prstGeom prst="rect">
              <a:avLst/>
            </a:prstGeom>
            <a:noFill/>
            <a:ln w="9525">
              <a:noFill/>
              <a:miter lim="800000"/>
              <a:headEnd/>
              <a:tailEnd/>
            </a:ln>
          </p:spPr>
        </p:pic>
        <p:sp>
          <p:nvSpPr>
            <p:cNvPr id="17417" name="Straight Connector 234499"/>
            <p:cNvSpPr>
              <a:spLocks noChangeShapeType="1"/>
            </p:cNvSpPr>
            <p:nvPr/>
          </p:nvSpPr>
          <p:spPr bwMode="auto">
            <a:xfrm rot="10800000">
              <a:off x="1156" y="3077"/>
              <a:ext cx="1092" cy="0"/>
            </a:xfrm>
            <a:prstGeom prst="line">
              <a:avLst/>
            </a:prstGeom>
            <a:noFill/>
            <a:ln w="28575" algn="ctr">
              <a:solidFill>
                <a:schemeClr val="tx1"/>
              </a:solidFill>
              <a:round/>
              <a:headEnd/>
              <a:tailEnd type="triangle" w="med" len="med"/>
            </a:ln>
          </p:spPr>
          <p:txBody>
            <a:bodyPr/>
            <a:lstStyle/>
            <a:p>
              <a:endParaRPr lang="en-US"/>
            </a:p>
          </p:txBody>
        </p:sp>
        <p:sp>
          <p:nvSpPr>
            <p:cNvPr id="17418" name="Rectangle 234500"/>
            <p:cNvSpPr>
              <a:spLocks noChangeArrowheads="1"/>
            </p:cNvSpPr>
            <p:nvPr/>
          </p:nvSpPr>
          <p:spPr bwMode="auto">
            <a:xfrm>
              <a:off x="1478" y="3037"/>
              <a:ext cx="448" cy="68"/>
            </a:xfrm>
            <a:prstGeom prst="rect">
              <a:avLst/>
            </a:prstGeom>
            <a:solidFill>
              <a:srgbClr val="FFFFFF"/>
            </a:solidFill>
            <a:ln w="9525">
              <a:noFill/>
              <a:miter lim="800000"/>
              <a:headEnd/>
              <a:tailEnd/>
            </a:ln>
          </p:spPr>
          <p:txBody>
            <a:bodyPr wrap="none" anchor="ctr"/>
            <a:lstStyle/>
            <a:p>
              <a:pPr eaLnBrk="1" hangingPunct="1"/>
              <a:endParaRPr lang="en-US">
                <a:solidFill>
                  <a:srgbClr val="000000"/>
                </a:solidFill>
              </a:endParaRPr>
            </a:p>
          </p:txBody>
        </p:sp>
        <p:sp>
          <p:nvSpPr>
            <p:cNvPr id="17419" name="Straight Connector 234501"/>
            <p:cNvSpPr>
              <a:spLocks noChangeShapeType="1"/>
            </p:cNvSpPr>
            <p:nvPr/>
          </p:nvSpPr>
          <p:spPr bwMode="auto">
            <a:xfrm>
              <a:off x="1156" y="3209"/>
              <a:ext cx="1092" cy="0"/>
            </a:xfrm>
            <a:prstGeom prst="line">
              <a:avLst/>
            </a:prstGeom>
            <a:noFill/>
            <a:ln w="28575" algn="ctr">
              <a:solidFill>
                <a:schemeClr val="tx1"/>
              </a:solidFill>
              <a:round/>
              <a:headEnd/>
              <a:tailEnd type="triangle" w="med" len="med"/>
            </a:ln>
          </p:spPr>
          <p:txBody>
            <a:bodyPr/>
            <a:lstStyle/>
            <a:p>
              <a:endParaRPr lang="en-US"/>
            </a:p>
          </p:txBody>
        </p:sp>
        <p:sp>
          <p:nvSpPr>
            <p:cNvPr id="17420" name="Rectangle 234502"/>
            <p:cNvSpPr>
              <a:spLocks noChangeArrowheads="1"/>
            </p:cNvSpPr>
            <p:nvPr/>
          </p:nvSpPr>
          <p:spPr bwMode="auto">
            <a:xfrm>
              <a:off x="1492" y="3157"/>
              <a:ext cx="420" cy="96"/>
            </a:xfrm>
            <a:prstGeom prst="rect">
              <a:avLst/>
            </a:prstGeom>
            <a:solidFill>
              <a:srgbClr val="FFFFFF"/>
            </a:solidFill>
            <a:ln w="9525">
              <a:noFill/>
              <a:miter lim="800000"/>
              <a:headEnd/>
              <a:tailEnd/>
            </a:ln>
          </p:spPr>
          <p:txBody>
            <a:bodyPr wrap="none" anchor="ctr"/>
            <a:lstStyle/>
            <a:p>
              <a:pPr eaLnBrk="1" hangingPunct="1"/>
              <a:endParaRPr lang="en-US">
                <a:solidFill>
                  <a:srgbClr val="000000"/>
                </a:solidFill>
              </a:endParaRPr>
            </a:p>
          </p:txBody>
        </p:sp>
        <p:sp>
          <p:nvSpPr>
            <p:cNvPr id="17421" name="Straight Connector 234503"/>
            <p:cNvSpPr>
              <a:spLocks noChangeShapeType="1"/>
            </p:cNvSpPr>
            <p:nvPr/>
          </p:nvSpPr>
          <p:spPr bwMode="auto">
            <a:xfrm>
              <a:off x="1156" y="3357"/>
              <a:ext cx="1092" cy="0"/>
            </a:xfrm>
            <a:prstGeom prst="line">
              <a:avLst/>
            </a:prstGeom>
            <a:noFill/>
            <a:ln w="28575" algn="ctr">
              <a:solidFill>
                <a:schemeClr val="tx1"/>
              </a:solidFill>
              <a:round/>
              <a:headEnd/>
              <a:tailEnd type="triangle" w="med" len="med"/>
            </a:ln>
          </p:spPr>
          <p:txBody>
            <a:bodyPr/>
            <a:lstStyle/>
            <a:p>
              <a:endParaRPr lang="en-US"/>
            </a:p>
          </p:txBody>
        </p:sp>
        <p:sp>
          <p:nvSpPr>
            <p:cNvPr id="17422" name="Rectangle 234507"/>
            <p:cNvSpPr>
              <a:spLocks noChangeArrowheads="1"/>
            </p:cNvSpPr>
            <p:nvPr/>
          </p:nvSpPr>
          <p:spPr bwMode="auto">
            <a:xfrm>
              <a:off x="1319" y="3301"/>
              <a:ext cx="764" cy="96"/>
            </a:xfrm>
            <a:prstGeom prst="rect">
              <a:avLst/>
            </a:prstGeom>
            <a:solidFill>
              <a:srgbClr val="FFFFFF"/>
            </a:solidFill>
            <a:ln w="9525">
              <a:noFill/>
              <a:miter lim="800000"/>
              <a:headEnd/>
              <a:tailEnd/>
            </a:ln>
          </p:spPr>
          <p:txBody>
            <a:bodyPr wrap="none" anchor="ctr"/>
            <a:lstStyle/>
            <a:p>
              <a:pPr eaLnBrk="1" hangingPunct="1"/>
              <a:endParaRPr lang="en-US">
                <a:solidFill>
                  <a:srgbClr val="000000"/>
                </a:solidFill>
              </a:endParaRPr>
            </a:p>
          </p:txBody>
        </p:sp>
        <p:sp>
          <p:nvSpPr>
            <p:cNvPr id="17423" name="TextBox 234508"/>
            <p:cNvSpPr txBox="1">
              <a:spLocks noChangeArrowheads="1"/>
            </p:cNvSpPr>
            <p:nvPr/>
          </p:nvSpPr>
          <p:spPr bwMode="auto">
            <a:xfrm>
              <a:off x="124" y="2503"/>
              <a:ext cx="1089" cy="212"/>
            </a:xfrm>
            <a:prstGeom prst="rect">
              <a:avLst/>
            </a:prstGeom>
            <a:noFill/>
            <a:ln w="9525">
              <a:noFill/>
              <a:miter lim="800000"/>
              <a:headEnd/>
              <a:tailEnd/>
            </a:ln>
          </p:spPr>
          <p:txBody>
            <a:bodyPr>
              <a:spAutoFit/>
            </a:bodyPr>
            <a:lstStyle/>
            <a:p>
              <a:pPr algn="ctr">
                <a:spcBef>
                  <a:spcPct val="50000"/>
                </a:spcBef>
              </a:pPr>
              <a:r>
                <a:rPr lang="en-US" sz="1600" dirty="0">
                  <a:solidFill>
                    <a:schemeClr val="bg2">
                      <a:lumMod val="75000"/>
                    </a:schemeClr>
                  </a:solidFill>
                </a:rPr>
                <a:t>Binding Target</a:t>
              </a:r>
            </a:p>
          </p:txBody>
        </p:sp>
        <p:sp>
          <p:nvSpPr>
            <p:cNvPr id="17424" name="TextBox 234509"/>
            <p:cNvSpPr txBox="1">
              <a:spLocks noChangeArrowheads="1"/>
            </p:cNvSpPr>
            <p:nvPr/>
          </p:nvSpPr>
          <p:spPr bwMode="auto">
            <a:xfrm>
              <a:off x="2172" y="2503"/>
              <a:ext cx="1089" cy="212"/>
            </a:xfrm>
            <a:prstGeom prst="rect">
              <a:avLst/>
            </a:prstGeom>
            <a:noFill/>
            <a:ln w="9525">
              <a:noFill/>
              <a:miter lim="800000"/>
              <a:headEnd/>
              <a:tailEnd/>
            </a:ln>
          </p:spPr>
          <p:txBody>
            <a:bodyPr>
              <a:spAutoFit/>
            </a:bodyPr>
            <a:lstStyle/>
            <a:p>
              <a:pPr algn="ctr">
                <a:spcBef>
                  <a:spcPct val="50000"/>
                </a:spcBef>
              </a:pPr>
              <a:r>
                <a:rPr lang="en-US" sz="1600" dirty="0">
                  <a:solidFill>
                    <a:schemeClr val="bg2">
                      <a:lumMod val="75000"/>
                    </a:schemeClr>
                  </a:solidFill>
                </a:rPr>
                <a:t>Binding Source</a:t>
              </a:r>
            </a:p>
          </p:txBody>
        </p:sp>
        <p:sp>
          <p:nvSpPr>
            <p:cNvPr id="234511" name="TextBox 234510"/>
            <p:cNvSpPr txBox="1">
              <a:spLocks noChangeArrowheads="1"/>
            </p:cNvSpPr>
            <p:nvPr/>
          </p:nvSpPr>
          <p:spPr bwMode="auto">
            <a:xfrm>
              <a:off x="124" y="2778"/>
              <a:ext cx="1089" cy="164"/>
            </a:xfrm>
            <a:prstGeom prst="rect">
              <a:avLst/>
            </a:prstGeom>
            <a:noFill/>
            <a:ln w="9525" cap="flat" cmpd="sng" algn="ctr">
              <a:noFill/>
              <a:prstDash val="solid"/>
              <a:miter lim="800000"/>
              <a:headEnd type="none" w="med" len="med"/>
              <a:tailEnd type="none" w="med" len="med"/>
            </a:ln>
            <a:effectLst/>
          </p:spPr>
          <p:txBody>
            <a:bodyPr>
              <a:spAutoFit/>
            </a:bodyPr>
            <a:lstStyle/>
            <a:p>
              <a:pPr algn="ctr">
                <a:spcBef>
                  <a:spcPct val="50000"/>
                </a:spcBef>
                <a:defRPr/>
              </a:pPr>
              <a:r>
                <a:rPr lang="en-US" sz="1100" b="1">
                  <a:solidFill>
                    <a:srgbClr val="FFFFFF"/>
                  </a:solidFill>
                  <a:latin typeface="Calibri" pitchFamily="34" charset="0"/>
                </a:rPr>
                <a:t>Dependency Object</a:t>
              </a:r>
            </a:p>
          </p:txBody>
        </p:sp>
        <p:sp>
          <p:nvSpPr>
            <p:cNvPr id="234512" name="TextBox 234511"/>
            <p:cNvSpPr txBox="1">
              <a:spLocks noChangeArrowheads="1"/>
            </p:cNvSpPr>
            <p:nvPr/>
          </p:nvSpPr>
          <p:spPr bwMode="auto">
            <a:xfrm>
              <a:off x="2173" y="2778"/>
              <a:ext cx="1089" cy="164"/>
            </a:xfrm>
            <a:prstGeom prst="rect">
              <a:avLst/>
            </a:prstGeom>
            <a:noFill/>
            <a:ln w="9525" cap="flat" cmpd="sng" algn="ctr">
              <a:noFill/>
              <a:prstDash val="solid"/>
              <a:miter lim="800000"/>
              <a:headEnd type="none" w="med" len="med"/>
              <a:tailEnd type="none" w="med" len="med"/>
            </a:ln>
            <a:effectLst/>
          </p:spPr>
          <p:txBody>
            <a:bodyPr>
              <a:spAutoFit/>
            </a:bodyPr>
            <a:lstStyle/>
            <a:p>
              <a:pPr algn="ctr">
                <a:spcBef>
                  <a:spcPct val="50000"/>
                </a:spcBef>
                <a:defRPr/>
              </a:pPr>
              <a:r>
                <a:rPr lang="en-US" sz="1100" b="1">
                  <a:solidFill>
                    <a:srgbClr val="FFFFFF"/>
                  </a:solidFill>
                  <a:latin typeface="Calibri" pitchFamily="34" charset="0"/>
                </a:rPr>
                <a:t>Object</a:t>
              </a:r>
            </a:p>
          </p:txBody>
        </p:sp>
        <p:sp>
          <p:nvSpPr>
            <p:cNvPr id="17427" name="TextBox 234512"/>
            <p:cNvSpPr txBox="1">
              <a:spLocks noChangeArrowheads="1"/>
            </p:cNvSpPr>
            <p:nvPr/>
          </p:nvSpPr>
          <p:spPr bwMode="auto">
            <a:xfrm>
              <a:off x="232" y="3066"/>
              <a:ext cx="873" cy="270"/>
            </a:xfrm>
            <a:prstGeom prst="rect">
              <a:avLst/>
            </a:prstGeom>
            <a:noFill/>
            <a:ln w="9525">
              <a:noFill/>
              <a:miter lim="800000"/>
              <a:headEnd/>
              <a:tailEnd/>
            </a:ln>
          </p:spPr>
          <p:txBody>
            <a:bodyPr>
              <a:spAutoFit/>
            </a:bodyPr>
            <a:lstStyle/>
            <a:p>
              <a:pPr algn="ctr">
                <a:spcBef>
                  <a:spcPct val="50000"/>
                </a:spcBef>
              </a:pPr>
              <a:r>
                <a:rPr lang="en-US" sz="1100" b="1">
                  <a:solidFill>
                    <a:srgbClr val="111111"/>
                  </a:solidFill>
                  <a:latin typeface="Calibri" pitchFamily="34" charset="0"/>
                </a:rPr>
                <a:t>Dependency Property</a:t>
              </a:r>
            </a:p>
          </p:txBody>
        </p:sp>
        <p:sp>
          <p:nvSpPr>
            <p:cNvPr id="17428" name="TextBox 234513"/>
            <p:cNvSpPr txBox="1">
              <a:spLocks noChangeArrowheads="1"/>
            </p:cNvSpPr>
            <p:nvPr/>
          </p:nvSpPr>
          <p:spPr bwMode="auto">
            <a:xfrm>
              <a:off x="2173" y="3119"/>
              <a:ext cx="1089" cy="164"/>
            </a:xfrm>
            <a:prstGeom prst="rect">
              <a:avLst/>
            </a:prstGeom>
            <a:noFill/>
            <a:ln w="9525">
              <a:noFill/>
              <a:miter lim="800000"/>
              <a:headEnd/>
              <a:tailEnd/>
            </a:ln>
          </p:spPr>
          <p:txBody>
            <a:bodyPr>
              <a:spAutoFit/>
            </a:bodyPr>
            <a:lstStyle/>
            <a:p>
              <a:pPr algn="ctr">
                <a:spcBef>
                  <a:spcPct val="50000"/>
                </a:spcBef>
              </a:pPr>
              <a:r>
                <a:rPr lang="en-US" sz="1100" b="1" dirty="0">
                  <a:solidFill>
                    <a:srgbClr val="111111"/>
                  </a:solidFill>
                  <a:latin typeface="Calibri" pitchFamily="34" charset="0"/>
                </a:rPr>
                <a:t>Property</a:t>
              </a:r>
            </a:p>
          </p:txBody>
        </p:sp>
        <p:sp>
          <p:nvSpPr>
            <p:cNvPr id="17429" name="TextBox 234514"/>
            <p:cNvSpPr txBox="1">
              <a:spLocks noChangeArrowheads="1"/>
            </p:cNvSpPr>
            <p:nvPr/>
          </p:nvSpPr>
          <p:spPr bwMode="auto">
            <a:xfrm>
              <a:off x="1478" y="3123"/>
              <a:ext cx="448" cy="160"/>
            </a:xfrm>
            <a:prstGeom prst="rect">
              <a:avLst/>
            </a:prstGeom>
            <a:noFill/>
            <a:ln w="9525">
              <a:noFill/>
              <a:miter lim="800000"/>
              <a:headEnd/>
              <a:tailEnd/>
            </a:ln>
          </p:spPr>
          <p:txBody>
            <a:bodyPr>
              <a:spAutoFit/>
            </a:bodyPr>
            <a:lstStyle/>
            <a:p>
              <a:pPr algn="ctr">
                <a:spcBef>
                  <a:spcPct val="50000"/>
                </a:spcBef>
              </a:pPr>
              <a:r>
                <a:rPr lang="en-US" sz="1050" dirty="0" err="1">
                  <a:solidFill>
                    <a:srgbClr val="111111"/>
                  </a:solidFill>
                  <a:latin typeface="Calibri" pitchFamily="34" charset="0"/>
                </a:rPr>
                <a:t>TwoWay</a:t>
              </a:r>
              <a:endParaRPr lang="en-US" sz="1050" dirty="0">
                <a:solidFill>
                  <a:srgbClr val="111111"/>
                </a:solidFill>
                <a:latin typeface="Calibri" pitchFamily="34" charset="0"/>
              </a:endParaRPr>
            </a:p>
          </p:txBody>
        </p:sp>
        <p:sp>
          <p:nvSpPr>
            <p:cNvPr id="17430" name="TextBox 234515"/>
            <p:cNvSpPr txBox="1">
              <a:spLocks noChangeArrowheads="1"/>
            </p:cNvSpPr>
            <p:nvPr/>
          </p:nvSpPr>
          <p:spPr bwMode="auto">
            <a:xfrm>
              <a:off x="1459" y="2991"/>
              <a:ext cx="485" cy="160"/>
            </a:xfrm>
            <a:prstGeom prst="rect">
              <a:avLst/>
            </a:prstGeom>
            <a:noFill/>
            <a:ln w="9525">
              <a:noFill/>
              <a:miter lim="800000"/>
              <a:headEnd/>
              <a:tailEnd/>
            </a:ln>
          </p:spPr>
          <p:txBody>
            <a:bodyPr>
              <a:spAutoFit/>
            </a:bodyPr>
            <a:lstStyle/>
            <a:p>
              <a:pPr algn="ctr">
                <a:spcBef>
                  <a:spcPct val="50000"/>
                </a:spcBef>
              </a:pPr>
              <a:r>
                <a:rPr lang="en-US" sz="1050" dirty="0" err="1">
                  <a:solidFill>
                    <a:srgbClr val="111111"/>
                  </a:solidFill>
                  <a:latin typeface="Calibri" pitchFamily="34" charset="0"/>
                </a:rPr>
                <a:t>OneWay</a:t>
              </a:r>
              <a:endParaRPr lang="en-US" sz="1050" dirty="0">
                <a:solidFill>
                  <a:srgbClr val="111111"/>
                </a:solidFill>
                <a:latin typeface="Calibri" pitchFamily="34" charset="0"/>
              </a:endParaRPr>
            </a:p>
          </p:txBody>
        </p:sp>
        <p:sp>
          <p:nvSpPr>
            <p:cNvPr id="17431" name="TextBox 234516"/>
            <p:cNvSpPr txBox="1">
              <a:spLocks noChangeArrowheads="1"/>
            </p:cNvSpPr>
            <p:nvPr/>
          </p:nvSpPr>
          <p:spPr bwMode="auto">
            <a:xfrm>
              <a:off x="1297" y="3275"/>
              <a:ext cx="809" cy="160"/>
            </a:xfrm>
            <a:prstGeom prst="rect">
              <a:avLst/>
            </a:prstGeom>
            <a:noFill/>
            <a:ln w="9525">
              <a:noFill/>
              <a:miter lim="800000"/>
              <a:headEnd/>
              <a:tailEnd/>
            </a:ln>
          </p:spPr>
          <p:txBody>
            <a:bodyPr>
              <a:spAutoFit/>
            </a:bodyPr>
            <a:lstStyle/>
            <a:p>
              <a:pPr algn="ctr">
                <a:spcBef>
                  <a:spcPct val="50000"/>
                </a:spcBef>
              </a:pPr>
              <a:r>
                <a:rPr lang="en-US" sz="1050" dirty="0" err="1">
                  <a:solidFill>
                    <a:srgbClr val="111111"/>
                  </a:solidFill>
                  <a:latin typeface="Calibri" pitchFamily="34" charset="0"/>
                </a:rPr>
                <a:t>OneWayToSource</a:t>
              </a:r>
              <a:endParaRPr lang="en-US" sz="1050" dirty="0">
                <a:solidFill>
                  <a:srgbClr val="111111"/>
                </a:solidFill>
                <a:latin typeface="Calibri" pitchFamily="34"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34507"/>
                                        </p:tgtEl>
                                        <p:attrNameLst>
                                          <p:attrName>style.visibility</p:attrName>
                                        </p:attrNameLst>
                                      </p:cBhvr>
                                      <p:to>
                                        <p:strVal val="visible"/>
                                      </p:to>
                                    </p:set>
                                    <p:animEffect transition="in" filter="randombar(horizontal)">
                                      <p:cBhvr>
                                        <p:cTn id="11" dur="500"/>
                                        <p:tgtEl>
                                          <p:spTgt spid="23450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34506">
                                            <p:txEl>
                                              <p:pRg st="0" end="0"/>
                                            </p:txEl>
                                          </p:spTgt>
                                        </p:tgtEl>
                                        <p:attrNameLst>
                                          <p:attrName>style.visibility</p:attrName>
                                        </p:attrNameLst>
                                      </p:cBhvr>
                                      <p:to>
                                        <p:strVal val="visible"/>
                                      </p:to>
                                    </p:set>
                                    <p:animEffect transition="in" filter="wipe(up)">
                                      <p:cBhvr>
                                        <p:cTn id="15" dur="500"/>
                                        <p:tgtEl>
                                          <p:spTgt spid="234506">
                                            <p:txEl>
                                              <p:pRg st="0" end="0"/>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34506">
                                            <p:txEl>
                                              <p:pRg st="1" end="1"/>
                                            </p:txEl>
                                          </p:spTgt>
                                        </p:tgtEl>
                                        <p:attrNameLst>
                                          <p:attrName>style.visibility</p:attrName>
                                        </p:attrNameLst>
                                      </p:cBhvr>
                                      <p:to>
                                        <p:strVal val="visible"/>
                                      </p:to>
                                    </p:set>
                                    <p:animEffect transition="in" filter="wipe(up)">
                                      <p:cBhvr>
                                        <p:cTn id="19" dur="500"/>
                                        <p:tgtEl>
                                          <p:spTgt spid="234506">
                                            <p:txEl>
                                              <p:pRg st="1" end="1"/>
                                            </p:tx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34506">
                                            <p:txEl>
                                              <p:pRg st="2" end="2"/>
                                            </p:txEl>
                                          </p:spTgt>
                                        </p:tgtEl>
                                        <p:attrNameLst>
                                          <p:attrName>style.visibility</p:attrName>
                                        </p:attrNameLst>
                                      </p:cBhvr>
                                      <p:to>
                                        <p:strVal val="visible"/>
                                      </p:to>
                                    </p:set>
                                    <p:animEffect transition="in" filter="wipe(up)">
                                      <p:cBhvr>
                                        <p:cTn id="23" dur="500"/>
                                        <p:tgtEl>
                                          <p:spTgt spid="234506">
                                            <p:txEl>
                                              <p:pRg st="2" end="2"/>
                                            </p:txEl>
                                          </p:spTgt>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234506">
                                            <p:txEl>
                                              <p:pRg st="3" end="3"/>
                                            </p:txEl>
                                          </p:spTgt>
                                        </p:tgtEl>
                                        <p:attrNameLst>
                                          <p:attrName>style.visibility</p:attrName>
                                        </p:attrNameLst>
                                      </p:cBhvr>
                                      <p:to>
                                        <p:strVal val="visible"/>
                                      </p:to>
                                    </p:set>
                                    <p:animEffect transition="in" filter="wipe(up)">
                                      <p:cBhvr>
                                        <p:cTn id="27" dur="500"/>
                                        <p:tgtEl>
                                          <p:spTgt spid="23450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506" grpId="0" build="p"/>
      <p:bldP spid="23450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lstStyle/>
          <a:p>
            <a:r>
              <a:rPr lang="en-US" dirty="0" smtClean="0"/>
              <a:t>Integrated Vector-based </a:t>
            </a:r>
            <a:br>
              <a:rPr lang="en-US" dirty="0" smtClean="0"/>
            </a:br>
            <a:r>
              <a:rPr lang="en-US" dirty="0" smtClean="0"/>
              <a:t>Graphics and Composition</a:t>
            </a:r>
            <a:endParaRPr lang="en-US" dirty="0"/>
          </a:p>
        </p:txBody>
      </p:sp>
      <p:sp>
        <p:nvSpPr>
          <p:cNvPr id="228355" name="Rectangle 3"/>
          <p:cNvSpPr>
            <a:spLocks noGrp="1" noChangeArrowheads="1"/>
          </p:cNvSpPr>
          <p:nvPr>
            <p:ph type="body" idx="1"/>
          </p:nvPr>
        </p:nvSpPr>
        <p:spPr>
          <a:xfrm>
            <a:off x="359833" y="1951630"/>
            <a:ext cx="8382000" cy="4531057"/>
          </a:xfrm>
        </p:spPr>
        <p:txBody>
          <a:bodyPr>
            <a:normAutofit/>
          </a:bodyPr>
          <a:lstStyle/>
          <a:p>
            <a:r>
              <a:rPr lang="en-US" sz="2000" dirty="0" smtClean="0"/>
              <a:t>Modern graphics capabilities</a:t>
            </a:r>
          </a:p>
          <a:p>
            <a:pPr lvl="1"/>
            <a:r>
              <a:rPr lang="en-US" sz="1800" dirty="0" smtClean="0"/>
              <a:t>2D and 3D graphics</a:t>
            </a:r>
          </a:p>
          <a:p>
            <a:pPr lvl="1"/>
            <a:r>
              <a:rPr lang="en-US" sz="1800" dirty="0" smtClean="0"/>
              <a:t>Image effects and codec</a:t>
            </a:r>
          </a:p>
          <a:p>
            <a:pPr lvl="1"/>
            <a:r>
              <a:rPr lang="en-US" sz="1800" dirty="0" smtClean="0"/>
              <a:t>Hardware accelerated sub-pixel </a:t>
            </a:r>
            <a:r>
              <a:rPr lang="en-US" sz="1800" dirty="0" err="1" smtClean="0"/>
              <a:t>ClearType</a:t>
            </a:r>
            <a:endParaRPr lang="en-US" sz="1800" dirty="0" smtClean="0"/>
          </a:p>
          <a:p>
            <a:pPr lvl="1"/>
            <a:r>
              <a:rPr lang="en-US" sz="1800" dirty="0" smtClean="0"/>
              <a:t>Video and audio</a:t>
            </a:r>
          </a:p>
          <a:p>
            <a:r>
              <a:rPr lang="en-US" sz="2000" dirty="0" smtClean="0"/>
              <a:t>Revolutionizing the graphics and media pipeline</a:t>
            </a:r>
          </a:p>
          <a:p>
            <a:pPr lvl="1"/>
            <a:r>
              <a:rPr lang="en-US" sz="1800" dirty="0" smtClean="0"/>
              <a:t>Across the display, audio, printing, and </a:t>
            </a:r>
            <a:r>
              <a:rPr lang="en-US" sz="1800" dirty="0" err="1" smtClean="0"/>
              <a:t>remoting</a:t>
            </a:r>
            <a:r>
              <a:rPr lang="en-US" sz="1800" dirty="0" smtClean="0"/>
              <a:t> subsystems</a:t>
            </a:r>
          </a:p>
          <a:p>
            <a:pPr lvl="1"/>
            <a:r>
              <a:rPr lang="en-US" sz="1800" dirty="0" smtClean="0"/>
              <a:t>Direct3D-based hardware acceleration throughout the rendering pipeline</a:t>
            </a:r>
          </a:p>
          <a:p>
            <a:r>
              <a:rPr lang="en-US" sz="2000" dirty="0" smtClean="0"/>
              <a:t>Anticipates future hardware technologies</a:t>
            </a:r>
          </a:p>
          <a:p>
            <a:pPr lvl="1"/>
            <a:r>
              <a:rPr lang="en-US" sz="1800" dirty="0" smtClean="0"/>
              <a:t>Resolution independence</a:t>
            </a:r>
          </a:p>
          <a:p>
            <a:pPr lvl="1"/>
            <a:r>
              <a:rPr lang="en-US" sz="1800" dirty="0" smtClean="0"/>
              <a:t>Double floating point precision</a:t>
            </a:r>
          </a:p>
          <a:p>
            <a:pPr lvl="1"/>
            <a:r>
              <a:rPr lang="en-US" sz="1800" dirty="0" smtClean="0"/>
              <a:t>Deeper color pipeline</a:t>
            </a:r>
            <a:endParaRPr lang="en-US" sz="1800" dirty="0"/>
          </a:p>
        </p:txBody>
      </p:sp>
      <p:grpSp>
        <p:nvGrpSpPr>
          <p:cNvPr id="9" name="Group 8"/>
          <p:cNvGrpSpPr/>
          <p:nvPr/>
        </p:nvGrpSpPr>
        <p:grpSpPr>
          <a:xfrm>
            <a:off x="388960" y="6083496"/>
            <a:ext cx="8458200" cy="533400"/>
            <a:chOff x="457200" y="5715000"/>
            <a:chExt cx="8458200" cy="533400"/>
          </a:xfrm>
        </p:grpSpPr>
        <p:sp>
          <p:nvSpPr>
            <p:cNvPr id="228362" name="Rectangle 10"/>
            <p:cNvSpPr>
              <a:spLocks noChangeArrowheads="1"/>
            </p:cNvSpPr>
            <p:nvPr/>
          </p:nvSpPr>
          <p:spPr bwMode="auto">
            <a:xfrm>
              <a:off x="1600200" y="5715000"/>
              <a:ext cx="6172200" cy="533400"/>
            </a:xfrm>
            <a:prstGeom prst="rect">
              <a:avLst/>
            </a:prstGeom>
            <a:solidFill>
              <a:schemeClr val="accent1">
                <a:alpha val="39999"/>
              </a:schemeClr>
            </a:solidFill>
            <a:ln w="9525">
              <a:noFill/>
              <a:miter lim="800000"/>
              <a:headEnd/>
              <a:tailEnd/>
            </a:ln>
            <a:effectLst/>
          </p:spPr>
          <p:txBody>
            <a:bodyPr wrap="none" anchor="ctr"/>
            <a:lstStyle/>
            <a:p>
              <a:endParaRPr lang="en-US"/>
            </a:p>
          </p:txBody>
        </p:sp>
        <p:sp>
          <p:nvSpPr>
            <p:cNvPr id="228356" name="Rectangle 4"/>
            <p:cNvSpPr>
              <a:spLocks noChangeArrowheads="1"/>
            </p:cNvSpPr>
            <p:nvPr/>
          </p:nvSpPr>
          <p:spPr bwMode="auto">
            <a:xfrm>
              <a:off x="457200" y="5791200"/>
              <a:ext cx="8458200" cy="457200"/>
            </a:xfrm>
            <a:prstGeom prst="rect">
              <a:avLst/>
            </a:prstGeom>
            <a:noFill/>
            <a:ln w="9525">
              <a:noFill/>
              <a:miter lim="800000"/>
              <a:headEnd/>
              <a:tailEnd/>
            </a:ln>
            <a:effectLst/>
          </p:spPr>
          <p:txBody>
            <a:bodyPr/>
            <a:lstStyle/>
            <a:p>
              <a:pPr marL="342900" indent="-342900" algn="ctr">
                <a:lnSpc>
                  <a:spcPct val="80000"/>
                </a:lnSpc>
                <a:spcBef>
                  <a:spcPct val="20000"/>
                </a:spcBef>
              </a:pPr>
              <a:r>
                <a:rPr lang="en-US" sz="2400" i="1" dirty="0">
                  <a:solidFill>
                    <a:srgbClr val="333399"/>
                  </a:solidFill>
                  <a:latin typeface="Segoe" pitchFamily="34" charset="0"/>
                </a:rPr>
                <a:t>Enabling high-quality, cinematic experiences</a:t>
              </a:r>
              <a:endParaRPr lang="en-US" sz="1200" i="1" dirty="0">
                <a:solidFill>
                  <a:srgbClr val="333399"/>
                </a:solidFill>
                <a:latin typeface="Segoe" pitchFamily="34" charset="0"/>
              </a:endParaRPr>
            </a:p>
          </p:txBody>
        </p:sp>
      </p:grpSp>
      <p:pic>
        <p:nvPicPr>
          <p:cNvPr id="228358" name="Picture 6" descr="XP icon display"/>
          <p:cNvPicPr>
            <a:picLocks noChangeAspect="1" noChangeArrowheads="1"/>
          </p:cNvPicPr>
          <p:nvPr/>
        </p:nvPicPr>
        <p:blipFill>
          <a:blip r:embed="rId3"/>
          <a:srcRect/>
          <a:stretch>
            <a:fillRect/>
          </a:stretch>
        </p:blipFill>
        <p:spPr bwMode="auto">
          <a:xfrm>
            <a:off x="6781800" y="152400"/>
            <a:ext cx="2133600" cy="2000250"/>
          </a:xfrm>
          <a:prstGeom prst="rect">
            <a:avLst/>
          </a:prstGeom>
          <a:noFill/>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Shape 196610"/>
          <p:cNvSpPr>
            <a:spLocks noGrp="1" noChangeArrowheads="1"/>
          </p:cNvSpPr>
          <p:nvPr>
            <p:ph type="title"/>
          </p:nvPr>
        </p:nvSpPr>
        <p:spPr/>
        <p:txBody>
          <a:bodyPr/>
          <a:lstStyle/>
          <a:p>
            <a:pPr marL="0" indent="0" defTabSz="914400" eaLnBrk="1"/>
            <a:r>
              <a:rPr lang="en-US" smtClean="0"/>
              <a:t>2D Graphics, 3D Graphics, Imaging</a:t>
            </a:r>
          </a:p>
        </p:txBody>
      </p:sp>
      <p:sp>
        <p:nvSpPr>
          <p:cNvPr id="18436" name="Shape 196611"/>
          <p:cNvSpPr>
            <a:spLocks noGrp="1" noChangeArrowheads="1"/>
          </p:cNvSpPr>
          <p:nvPr>
            <p:ph type="body" idx="4294967295"/>
          </p:nvPr>
        </p:nvSpPr>
        <p:spPr>
          <a:xfrm>
            <a:off x="639763" y="838200"/>
            <a:ext cx="8504237" cy="727075"/>
          </a:xfrm>
        </p:spPr>
        <p:txBody>
          <a:bodyPr>
            <a:spAutoFit/>
          </a:bodyPr>
          <a:lstStyle/>
          <a:p>
            <a:pPr defTabSz="914400" eaLnBrk="1" hangingPunct="1">
              <a:buFontTx/>
              <a:buNone/>
            </a:pPr>
            <a:endParaRPr lang="en-US" sz="2000" b="1" smtClean="0"/>
          </a:p>
          <a:p>
            <a:pPr lvl="1" defTabSz="914400" eaLnBrk="1" hangingPunct="1"/>
            <a:endParaRPr lang="en-US" sz="1800" b="1" smtClean="0"/>
          </a:p>
        </p:txBody>
      </p:sp>
      <p:sp>
        <p:nvSpPr>
          <p:cNvPr id="21" name="TextBox 20"/>
          <p:cNvSpPr txBox="1">
            <a:spLocks noChangeArrowheads="1"/>
          </p:cNvSpPr>
          <p:nvPr/>
        </p:nvSpPr>
        <p:spPr bwMode="auto">
          <a:xfrm>
            <a:off x="441325" y="-2392363"/>
            <a:ext cx="1588" cy="0"/>
          </a:xfrm>
          <a:prstGeom prst="rect">
            <a:avLst/>
          </a:prstGeom>
          <a:noFill/>
          <a:ln w="12700" cap="flat" cmpd="sng" algn="ctr">
            <a:noFill/>
            <a:prstDash val="solid"/>
            <a:miter lim="800000"/>
            <a:headEnd type="none" w="med" len="med"/>
            <a:tailEnd type="none" w="med" len="med"/>
          </a:ln>
          <a:effectLst/>
        </p:spPr>
        <p:txBody>
          <a:bodyPr wrap="none">
            <a:spAutoFit/>
          </a:bodyPr>
          <a:lstStyle/>
          <a:p>
            <a:pPr algn="ctr">
              <a:lnSpc>
                <a:spcPct val="85000"/>
              </a:lnSpc>
              <a:spcBef>
                <a:spcPct val="20000"/>
              </a:spcBef>
              <a:defRPr/>
            </a:pPr>
            <a:r>
              <a:rPr lang="en-US" sz="2400">
                <a:solidFill>
                  <a:schemeClr val="bg1"/>
                </a:solidFill>
                <a:effectLst>
                  <a:outerShdw blurRad="38100" dist="38100" dir="2700000" algn="tl">
                    <a:srgbClr val="080808"/>
                  </a:outerShdw>
                </a:effectLst>
                <a:latin typeface="Segoe" pitchFamily="34" charset="0"/>
              </a:rPr>
              <a:t>2D Graphics</a:t>
            </a:r>
            <a:endParaRPr lang="en-US" sz="2400">
              <a:solidFill>
                <a:schemeClr val="bg1"/>
              </a:solidFill>
            </a:endParaRPr>
          </a:p>
        </p:txBody>
      </p:sp>
      <p:pic>
        <p:nvPicPr>
          <p:cNvPr id="196615" name="Rectangle 196614"/>
          <p:cNvPicPr>
            <a:picLocks noChangeAspect="1" noChangeArrowheads="1"/>
          </p:cNvPicPr>
          <p:nvPr/>
        </p:nvPicPr>
        <p:blipFill>
          <a:blip r:embed="rId3"/>
          <a:srcRect/>
          <a:stretch>
            <a:fillRect/>
          </a:stretch>
        </p:blipFill>
        <p:spPr bwMode="auto">
          <a:xfrm>
            <a:off x="438150" y="2025650"/>
            <a:ext cx="1704975" cy="1704975"/>
          </a:xfrm>
          <a:prstGeom prst="rect">
            <a:avLst/>
          </a:prstGeom>
          <a:noFill/>
          <a:ln w="9525">
            <a:noFill/>
            <a:miter lim="800000"/>
            <a:headEnd/>
            <a:tailEnd/>
          </a:ln>
        </p:spPr>
      </p:pic>
      <p:pic>
        <p:nvPicPr>
          <p:cNvPr id="196616" name="Rectangle 196615"/>
          <p:cNvPicPr>
            <a:picLocks noChangeAspect="1" noChangeArrowheads="1"/>
          </p:cNvPicPr>
          <p:nvPr/>
        </p:nvPicPr>
        <p:blipFill>
          <a:blip r:embed="rId4"/>
          <a:srcRect/>
          <a:stretch>
            <a:fillRect/>
          </a:stretch>
        </p:blipFill>
        <p:spPr bwMode="auto">
          <a:xfrm>
            <a:off x="2506663" y="2179638"/>
            <a:ext cx="1517650" cy="1511300"/>
          </a:xfrm>
          <a:prstGeom prst="rect">
            <a:avLst/>
          </a:prstGeom>
          <a:noFill/>
          <a:ln w="9525">
            <a:noFill/>
            <a:miter lim="800000"/>
            <a:headEnd/>
            <a:tailEnd/>
          </a:ln>
        </p:spPr>
      </p:pic>
      <p:pic>
        <p:nvPicPr>
          <p:cNvPr id="196617" name="Rectangle 196616"/>
          <p:cNvPicPr>
            <a:picLocks noChangeAspect="1" noChangeArrowheads="1"/>
          </p:cNvPicPr>
          <p:nvPr/>
        </p:nvPicPr>
        <p:blipFill>
          <a:blip r:embed="rId5"/>
          <a:srcRect/>
          <a:stretch>
            <a:fillRect/>
          </a:stretch>
        </p:blipFill>
        <p:spPr bwMode="auto">
          <a:xfrm>
            <a:off x="7005638" y="2120900"/>
            <a:ext cx="1663700" cy="1949450"/>
          </a:xfrm>
          <a:prstGeom prst="rect">
            <a:avLst/>
          </a:prstGeom>
          <a:noFill/>
          <a:ln w="9525">
            <a:noFill/>
            <a:miter lim="800000"/>
            <a:headEnd/>
            <a:tailEnd/>
          </a:ln>
        </p:spPr>
      </p:pic>
      <p:grpSp>
        <p:nvGrpSpPr>
          <p:cNvPr id="2" name="Group 10"/>
          <p:cNvGrpSpPr>
            <a:grpSpLocks/>
          </p:cNvGrpSpPr>
          <p:nvPr/>
        </p:nvGrpSpPr>
        <p:grpSpPr bwMode="auto">
          <a:xfrm>
            <a:off x="4475163" y="2203450"/>
            <a:ext cx="2628900" cy="1897063"/>
            <a:chOff x="2819" y="1388"/>
            <a:chExt cx="1656" cy="1195"/>
          </a:xfrm>
        </p:grpSpPr>
        <p:pic>
          <p:nvPicPr>
            <p:cNvPr id="18447" name="Rectangle 196618"/>
            <p:cNvPicPr>
              <a:picLocks noChangeAspect="1" noChangeArrowheads="1"/>
            </p:cNvPicPr>
            <p:nvPr/>
          </p:nvPicPr>
          <p:blipFill>
            <a:blip r:embed="rId6"/>
            <a:srcRect/>
            <a:stretch>
              <a:fillRect/>
            </a:stretch>
          </p:blipFill>
          <p:spPr bwMode="auto">
            <a:xfrm>
              <a:off x="2819" y="1963"/>
              <a:ext cx="1656" cy="620"/>
            </a:xfrm>
            <a:prstGeom prst="rect">
              <a:avLst/>
            </a:prstGeom>
            <a:solidFill>
              <a:schemeClr val="bg1">
                <a:alpha val="0"/>
              </a:schemeClr>
            </a:solidFill>
            <a:ln w="9525">
              <a:noFill/>
              <a:miter lim="800000"/>
              <a:headEnd/>
              <a:tailEnd/>
            </a:ln>
          </p:spPr>
        </p:pic>
        <p:pic>
          <p:nvPicPr>
            <p:cNvPr id="18448" name="Rectangle 196619"/>
            <p:cNvPicPr>
              <a:picLocks noChangeAspect="1" noChangeArrowheads="1"/>
            </p:cNvPicPr>
            <p:nvPr/>
          </p:nvPicPr>
          <p:blipFill>
            <a:blip r:embed="rId7"/>
            <a:srcRect/>
            <a:stretch>
              <a:fillRect/>
            </a:stretch>
          </p:blipFill>
          <p:spPr bwMode="auto">
            <a:xfrm>
              <a:off x="3200" y="1388"/>
              <a:ext cx="886" cy="886"/>
            </a:xfrm>
            <a:prstGeom prst="rect">
              <a:avLst/>
            </a:prstGeom>
            <a:noFill/>
            <a:ln w="9525">
              <a:noFill/>
              <a:miter lim="800000"/>
              <a:headEnd/>
              <a:tailEnd/>
            </a:ln>
          </p:spPr>
        </p:pic>
      </p:grpSp>
      <p:pic>
        <p:nvPicPr>
          <p:cNvPr id="196621" name="Rectangle 196620"/>
          <p:cNvPicPr>
            <a:picLocks noChangeAspect="1" noChangeArrowheads="1"/>
          </p:cNvPicPr>
          <p:nvPr/>
        </p:nvPicPr>
        <p:blipFill>
          <a:blip r:embed="rId8"/>
          <a:srcRect/>
          <a:stretch>
            <a:fillRect/>
          </a:stretch>
        </p:blipFill>
        <p:spPr bwMode="auto">
          <a:xfrm>
            <a:off x="769938" y="4267200"/>
            <a:ext cx="3159125" cy="2127250"/>
          </a:xfrm>
          <a:prstGeom prst="rect">
            <a:avLst/>
          </a:prstGeom>
          <a:noFill/>
          <a:ln w="9525">
            <a:noFill/>
            <a:miter lim="800000"/>
            <a:headEnd/>
            <a:tailEnd/>
          </a:ln>
        </p:spPr>
      </p:pic>
      <p:pic>
        <p:nvPicPr>
          <p:cNvPr id="196622" name="Rectangle 196621"/>
          <p:cNvPicPr>
            <a:picLocks noChangeAspect="1" noChangeArrowheads="1"/>
          </p:cNvPicPr>
          <p:nvPr/>
        </p:nvPicPr>
        <p:blipFill>
          <a:blip r:embed="rId9"/>
          <a:srcRect/>
          <a:stretch>
            <a:fillRect/>
          </a:stretch>
        </p:blipFill>
        <p:spPr bwMode="auto">
          <a:xfrm>
            <a:off x="5197475" y="4267200"/>
            <a:ext cx="3159125" cy="2127250"/>
          </a:xfrm>
          <a:prstGeom prst="rect">
            <a:avLst/>
          </a:prstGeom>
          <a:noFill/>
          <a:ln w="9525">
            <a:noFill/>
            <a:miter lim="800000"/>
            <a:headEnd/>
            <a:tailEnd/>
          </a:ln>
        </p:spPr>
      </p:pic>
      <p:pic>
        <p:nvPicPr>
          <p:cNvPr id="196623" name="Rectangle 196622"/>
          <p:cNvPicPr>
            <a:picLocks noChangeAspect="1" noChangeArrowheads="1"/>
          </p:cNvPicPr>
          <p:nvPr/>
        </p:nvPicPr>
        <p:blipFill>
          <a:blip r:embed="rId10"/>
          <a:srcRect/>
          <a:stretch>
            <a:fillRect/>
          </a:stretch>
        </p:blipFill>
        <p:spPr bwMode="auto">
          <a:xfrm>
            <a:off x="3778250" y="4183063"/>
            <a:ext cx="1587500" cy="2314575"/>
          </a:xfrm>
          <a:prstGeom prst="rect">
            <a:avLst/>
          </a:prstGeom>
          <a:noFill/>
          <a:ln w="9525">
            <a:noFill/>
            <a:miter lim="800000"/>
            <a:headEnd/>
            <a:tailEnd/>
          </a:ln>
        </p:spPr>
      </p:pic>
      <p:sp>
        <p:nvSpPr>
          <p:cNvPr id="26" name="TextBox 25"/>
          <p:cNvSpPr txBox="1">
            <a:spLocks noChangeArrowheads="1"/>
          </p:cNvSpPr>
          <p:nvPr/>
        </p:nvSpPr>
        <p:spPr bwMode="auto">
          <a:xfrm>
            <a:off x="111125" y="-1797050"/>
            <a:ext cx="0" cy="0"/>
          </a:xfrm>
          <a:prstGeom prst="rect">
            <a:avLst/>
          </a:prstGeom>
          <a:noFill/>
          <a:ln w="12700" cap="flat" cmpd="sng" algn="ctr">
            <a:noFill/>
            <a:prstDash val="solid"/>
            <a:miter lim="800000"/>
            <a:headEnd type="none" w="med" len="med"/>
            <a:tailEnd type="none" w="med" len="med"/>
          </a:ln>
          <a:effectLst/>
        </p:spPr>
        <p:txBody>
          <a:bodyPr wrap="none">
            <a:spAutoFit/>
          </a:bodyPr>
          <a:lstStyle/>
          <a:p>
            <a:pPr algn="ctr">
              <a:lnSpc>
                <a:spcPct val="85000"/>
              </a:lnSpc>
              <a:spcBef>
                <a:spcPct val="20000"/>
              </a:spcBef>
              <a:defRPr/>
            </a:pPr>
            <a:r>
              <a:rPr lang="en-US" sz="2400">
                <a:solidFill>
                  <a:schemeClr val="bg1"/>
                </a:solidFill>
                <a:effectLst>
                  <a:outerShdw blurRad="38100" dist="38100" dir="2700000" algn="tl">
                    <a:srgbClr val="080808"/>
                  </a:outerShdw>
                </a:effectLst>
                <a:latin typeface="Segoe" pitchFamily="34" charset="0"/>
              </a:rPr>
              <a:t>Imaging</a:t>
            </a:r>
            <a:endParaRPr lang="en-US" sz="2400">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after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Effect transition="in" filter="circle(out)">
                                      <p:cBhvr>
                                        <p:cTn id="7" dur="500"/>
                                        <p:tgtEl>
                                          <p:spTgt spid="21"/>
                                        </p:tgtEl>
                                      </p:cBhvr>
                                    </p:animEffect>
                                  </p:childTnLst>
                                </p:cTn>
                              </p:par>
                            </p:childTnLst>
                          </p:cTn>
                        </p:par>
                        <p:par>
                          <p:cTn id="8" fill="hold">
                            <p:stCondLst>
                              <p:cond delay="950"/>
                            </p:stCondLst>
                            <p:childTnLst>
                              <p:par>
                                <p:cTn id="9" presetID="10" presetClass="entr" presetSubtype="0" fill="hold" nodeType="afterEffect">
                                  <p:stCondLst>
                                    <p:cond delay="0"/>
                                  </p:stCondLst>
                                  <p:childTnLst>
                                    <p:set>
                                      <p:cBhvr>
                                        <p:cTn id="10" dur="1" fill="hold">
                                          <p:stCondLst>
                                            <p:cond delay="0"/>
                                          </p:stCondLst>
                                        </p:cTn>
                                        <p:tgtEl>
                                          <p:spTgt spid="196615"/>
                                        </p:tgtEl>
                                        <p:attrNameLst>
                                          <p:attrName>style.visibility</p:attrName>
                                        </p:attrNameLst>
                                      </p:cBhvr>
                                      <p:to>
                                        <p:strVal val="visible"/>
                                      </p:to>
                                    </p:set>
                                    <p:animEffect transition="in" filter="fade">
                                      <p:cBhvr>
                                        <p:cTn id="11" dur="1000"/>
                                        <p:tgtEl>
                                          <p:spTgt spid="196615"/>
                                        </p:tgtEl>
                                      </p:cBhvr>
                                    </p:animEffect>
                                  </p:childTnLst>
                                </p:cTn>
                              </p:par>
                              <p:par>
                                <p:cTn id="12" presetID="63" presetClass="path" presetSubtype="0" accel="50000" decel="50000" fill="hold" nodeType="withEffect">
                                  <p:stCondLst>
                                    <p:cond delay="0"/>
                                  </p:stCondLst>
                                  <p:childTnLst>
                                    <p:animMotion origin="layout" path="M -0.14115 -7.51445E-7 L 4.16667E-6 -7.51445E-7 " pathEditMode="relative" rAng="0" ptsTypes="AA">
                                      <p:cBhvr>
                                        <p:cTn id="13" dur="1000" fill="hold"/>
                                        <p:tgtEl>
                                          <p:spTgt spid="196615"/>
                                        </p:tgtEl>
                                        <p:attrNameLst>
                                          <p:attrName>ppt_x</p:attrName>
                                          <p:attrName>ppt_y</p:attrName>
                                        </p:attrNameLst>
                                      </p:cBhvr>
                                      <p:rCtr x="70" y="0"/>
                                    </p:animMotion>
                                  </p:childTnLst>
                                </p:cTn>
                              </p:par>
                            </p:childTnLst>
                          </p:cTn>
                        </p:par>
                        <p:par>
                          <p:cTn id="14" fill="hold">
                            <p:stCondLst>
                              <p:cond delay="1950"/>
                            </p:stCondLst>
                            <p:childTnLst>
                              <p:par>
                                <p:cTn id="15" presetID="10"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63" presetClass="path" presetSubtype="0" accel="50000" decel="50000" fill="hold" nodeType="withEffect">
                                  <p:stCondLst>
                                    <p:cond delay="0"/>
                                  </p:stCondLst>
                                  <p:childTnLst>
                                    <p:animMotion origin="layout" path="M -0.13316 4.62428E-7 L 2.77778E-7 4.62428E-7 " pathEditMode="relative" rAng="0" ptsTypes="AA">
                                      <p:cBhvr>
                                        <p:cTn id="19" dur="1000" fill="hold"/>
                                        <p:tgtEl>
                                          <p:spTgt spid="2"/>
                                        </p:tgtEl>
                                        <p:attrNameLst>
                                          <p:attrName>ppt_x</p:attrName>
                                          <p:attrName>ppt_y</p:attrName>
                                        </p:attrNameLst>
                                      </p:cBhvr>
                                      <p:rCtr x="66" y="0"/>
                                    </p:animMotion>
                                  </p:childTnLst>
                                </p:cTn>
                              </p:par>
                            </p:childTnLst>
                          </p:cTn>
                        </p:par>
                        <p:par>
                          <p:cTn id="20" fill="hold">
                            <p:stCondLst>
                              <p:cond delay="2950"/>
                            </p:stCondLst>
                            <p:childTnLst>
                              <p:par>
                                <p:cTn id="21" presetID="10" presetClass="entr" presetSubtype="0" fill="hold" nodeType="afterEffect">
                                  <p:stCondLst>
                                    <p:cond delay="0"/>
                                  </p:stCondLst>
                                  <p:childTnLst>
                                    <p:set>
                                      <p:cBhvr>
                                        <p:cTn id="22" dur="1" fill="hold">
                                          <p:stCondLst>
                                            <p:cond delay="0"/>
                                          </p:stCondLst>
                                        </p:cTn>
                                        <p:tgtEl>
                                          <p:spTgt spid="196616"/>
                                        </p:tgtEl>
                                        <p:attrNameLst>
                                          <p:attrName>style.visibility</p:attrName>
                                        </p:attrNameLst>
                                      </p:cBhvr>
                                      <p:to>
                                        <p:strVal val="visible"/>
                                      </p:to>
                                    </p:set>
                                    <p:animEffect transition="in" filter="fade">
                                      <p:cBhvr>
                                        <p:cTn id="23" dur="1000"/>
                                        <p:tgtEl>
                                          <p:spTgt spid="196616"/>
                                        </p:tgtEl>
                                      </p:cBhvr>
                                    </p:animEffect>
                                  </p:childTnLst>
                                </p:cTn>
                              </p:par>
                              <p:par>
                                <p:cTn id="24" presetID="63" presetClass="path" presetSubtype="0" accel="50000" decel="50000" fill="hold" nodeType="withEffect">
                                  <p:stCondLst>
                                    <p:cond delay="0"/>
                                  </p:stCondLst>
                                  <p:childTnLst>
                                    <p:animMotion origin="layout" path="M -0.13577 -7.51445E-7 L 4.16667E-6 -7.51445E-7 " pathEditMode="relative" rAng="0" ptsTypes="AA">
                                      <p:cBhvr>
                                        <p:cTn id="25" dur="1000" fill="hold"/>
                                        <p:tgtEl>
                                          <p:spTgt spid="196616"/>
                                        </p:tgtEl>
                                        <p:attrNameLst>
                                          <p:attrName>ppt_x</p:attrName>
                                          <p:attrName>ppt_y</p:attrName>
                                        </p:attrNameLst>
                                      </p:cBhvr>
                                      <p:rCtr x="68" y="0"/>
                                    </p:animMotion>
                                  </p:childTnLst>
                                </p:cTn>
                              </p:par>
                            </p:childTnLst>
                          </p:cTn>
                        </p:par>
                        <p:par>
                          <p:cTn id="26" fill="hold">
                            <p:stCondLst>
                              <p:cond delay="3950"/>
                            </p:stCondLst>
                            <p:childTnLst>
                              <p:par>
                                <p:cTn id="27" presetID="10" presetClass="entr" presetSubtype="0" fill="hold" nodeType="afterEffect">
                                  <p:stCondLst>
                                    <p:cond delay="0"/>
                                  </p:stCondLst>
                                  <p:childTnLst>
                                    <p:set>
                                      <p:cBhvr>
                                        <p:cTn id="28" dur="1" fill="hold">
                                          <p:stCondLst>
                                            <p:cond delay="0"/>
                                          </p:stCondLst>
                                        </p:cTn>
                                        <p:tgtEl>
                                          <p:spTgt spid="196617"/>
                                        </p:tgtEl>
                                        <p:attrNameLst>
                                          <p:attrName>style.visibility</p:attrName>
                                        </p:attrNameLst>
                                      </p:cBhvr>
                                      <p:to>
                                        <p:strVal val="visible"/>
                                      </p:to>
                                    </p:set>
                                    <p:animEffect transition="in" filter="fade">
                                      <p:cBhvr>
                                        <p:cTn id="29" dur="1000"/>
                                        <p:tgtEl>
                                          <p:spTgt spid="196617"/>
                                        </p:tgtEl>
                                      </p:cBhvr>
                                    </p:animEffect>
                                  </p:childTnLst>
                                </p:cTn>
                              </p:par>
                              <p:par>
                                <p:cTn id="30" presetID="63" presetClass="path" presetSubtype="0" accel="50000" decel="50000" fill="hold" nodeType="withEffect">
                                  <p:stCondLst>
                                    <p:cond delay="0"/>
                                  </p:stCondLst>
                                  <p:childTnLst>
                                    <p:animMotion origin="layout" path="M -0.14045 4.62428E-7 L 2.77778E-7 4.62428E-7 " pathEditMode="relative" rAng="0" ptsTypes="AA">
                                      <p:cBhvr>
                                        <p:cTn id="31" dur="1000" fill="hold"/>
                                        <p:tgtEl>
                                          <p:spTgt spid="196617"/>
                                        </p:tgtEl>
                                        <p:attrNameLst>
                                          <p:attrName>ppt_x</p:attrName>
                                          <p:attrName>ppt_y</p:attrName>
                                        </p:attrNameLst>
                                      </p:cBhvr>
                                      <p:rCtr x="70" y="0"/>
                                    </p:animMotion>
                                  </p:childTnLst>
                                </p:cTn>
                              </p:par>
                            </p:childTnLst>
                          </p:cTn>
                        </p:par>
                        <p:par>
                          <p:cTn id="32" fill="hold">
                            <p:stCondLst>
                              <p:cond delay="4950"/>
                            </p:stCondLst>
                            <p:childTnLst>
                              <p:par>
                                <p:cTn id="33" presetID="6" presetClass="entr" presetSubtype="32"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circle(out)">
                                      <p:cBhvr>
                                        <p:cTn id="35" dur="500"/>
                                        <p:tgtEl>
                                          <p:spTgt spid="26"/>
                                        </p:tgtEl>
                                      </p:cBhvr>
                                    </p:animEffect>
                                  </p:childTnLst>
                                </p:cTn>
                              </p:par>
                            </p:childTnLst>
                          </p:cTn>
                        </p:par>
                        <p:par>
                          <p:cTn id="36" fill="hold">
                            <p:stCondLst>
                              <p:cond delay="5450"/>
                            </p:stCondLst>
                            <p:childTnLst>
                              <p:par>
                                <p:cTn id="37" presetID="10" presetClass="entr" presetSubtype="0" fill="hold" nodeType="afterEffect">
                                  <p:stCondLst>
                                    <p:cond delay="0"/>
                                  </p:stCondLst>
                                  <p:childTnLst>
                                    <p:set>
                                      <p:cBhvr>
                                        <p:cTn id="38" dur="1" fill="hold">
                                          <p:stCondLst>
                                            <p:cond delay="0"/>
                                          </p:stCondLst>
                                        </p:cTn>
                                        <p:tgtEl>
                                          <p:spTgt spid="196621"/>
                                        </p:tgtEl>
                                        <p:attrNameLst>
                                          <p:attrName>style.visibility</p:attrName>
                                        </p:attrNameLst>
                                      </p:cBhvr>
                                      <p:to>
                                        <p:strVal val="visible"/>
                                      </p:to>
                                    </p:set>
                                    <p:animEffect transition="in" filter="fade">
                                      <p:cBhvr>
                                        <p:cTn id="39" dur="1000"/>
                                        <p:tgtEl>
                                          <p:spTgt spid="196621"/>
                                        </p:tgtEl>
                                      </p:cBhvr>
                                    </p:animEffect>
                                  </p:childTnLst>
                                </p:cTn>
                              </p:par>
                            </p:childTnLst>
                          </p:cTn>
                        </p:par>
                        <p:par>
                          <p:cTn id="40" fill="hold">
                            <p:stCondLst>
                              <p:cond delay="6450"/>
                            </p:stCondLst>
                            <p:childTnLst>
                              <p:par>
                                <p:cTn id="41" presetID="10" presetClass="entr" presetSubtype="0" fill="hold" nodeType="afterEffect">
                                  <p:stCondLst>
                                    <p:cond delay="0"/>
                                  </p:stCondLst>
                                  <p:childTnLst>
                                    <p:set>
                                      <p:cBhvr>
                                        <p:cTn id="42" dur="1" fill="hold">
                                          <p:stCondLst>
                                            <p:cond delay="0"/>
                                          </p:stCondLst>
                                        </p:cTn>
                                        <p:tgtEl>
                                          <p:spTgt spid="196623"/>
                                        </p:tgtEl>
                                        <p:attrNameLst>
                                          <p:attrName>style.visibility</p:attrName>
                                        </p:attrNameLst>
                                      </p:cBhvr>
                                      <p:to>
                                        <p:strVal val="visible"/>
                                      </p:to>
                                    </p:set>
                                    <p:animEffect transition="in" filter="fade">
                                      <p:cBhvr>
                                        <p:cTn id="43" dur="1000"/>
                                        <p:tgtEl>
                                          <p:spTgt spid="196623"/>
                                        </p:tgtEl>
                                      </p:cBhvr>
                                    </p:animEffect>
                                  </p:childTnLst>
                                </p:cTn>
                              </p:par>
                              <p:par>
                                <p:cTn id="44" presetID="63" presetClass="path" presetSubtype="0" accel="50000" decel="50000" fill="hold" nodeType="withEffect">
                                  <p:stCondLst>
                                    <p:cond delay="0"/>
                                  </p:stCondLst>
                                  <p:childTnLst>
                                    <p:animMotion origin="layout" path="M -0.09132 2.83237E-6 L 0 2.83237E-6 " pathEditMode="relative" rAng="0" ptsTypes="AA">
                                      <p:cBhvr>
                                        <p:cTn id="45" dur="1000" fill="hold"/>
                                        <p:tgtEl>
                                          <p:spTgt spid="196623"/>
                                        </p:tgtEl>
                                        <p:attrNameLst>
                                          <p:attrName>ppt_x</p:attrName>
                                          <p:attrName>ppt_y</p:attrName>
                                        </p:attrNameLst>
                                      </p:cBhvr>
                                      <p:rCtr x="46" y="0"/>
                                    </p:animMotion>
                                  </p:childTnLst>
                                </p:cTn>
                              </p:par>
                            </p:childTnLst>
                          </p:cTn>
                        </p:par>
                        <p:par>
                          <p:cTn id="46" fill="hold">
                            <p:stCondLst>
                              <p:cond delay="7450"/>
                            </p:stCondLst>
                            <p:childTnLst>
                              <p:par>
                                <p:cTn id="47" presetID="10" presetClass="entr" presetSubtype="0" fill="hold" nodeType="afterEffect">
                                  <p:stCondLst>
                                    <p:cond delay="0"/>
                                  </p:stCondLst>
                                  <p:childTnLst>
                                    <p:set>
                                      <p:cBhvr>
                                        <p:cTn id="48" dur="1" fill="hold">
                                          <p:stCondLst>
                                            <p:cond delay="0"/>
                                          </p:stCondLst>
                                        </p:cTn>
                                        <p:tgtEl>
                                          <p:spTgt spid="196622"/>
                                        </p:tgtEl>
                                        <p:attrNameLst>
                                          <p:attrName>style.visibility</p:attrName>
                                        </p:attrNameLst>
                                      </p:cBhvr>
                                      <p:to>
                                        <p:strVal val="visible"/>
                                      </p:to>
                                    </p:set>
                                    <p:animEffect transition="in" filter="fade">
                                      <p:cBhvr>
                                        <p:cTn id="49" dur="1000"/>
                                        <p:tgtEl>
                                          <p:spTgt spid="196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4186238" y="1497013"/>
            <a:ext cx="4662487" cy="3003550"/>
            <a:chOff x="2688" y="60"/>
            <a:chExt cx="2937" cy="1892"/>
          </a:xfrm>
        </p:grpSpPr>
        <p:pic>
          <p:nvPicPr>
            <p:cNvPr id="21510" name="Rectangle 202757"/>
            <p:cNvPicPr>
              <a:picLocks noChangeAspect="1" noChangeArrowheads="1"/>
            </p:cNvPicPr>
            <p:nvPr/>
          </p:nvPicPr>
          <p:blipFill>
            <a:blip r:embed="rId3"/>
            <a:srcRect/>
            <a:stretch>
              <a:fillRect/>
            </a:stretch>
          </p:blipFill>
          <p:spPr bwMode="auto">
            <a:xfrm>
              <a:off x="2688" y="60"/>
              <a:ext cx="2937" cy="1892"/>
            </a:xfrm>
            <a:prstGeom prst="rect">
              <a:avLst/>
            </a:prstGeom>
            <a:noFill/>
            <a:ln w="9525">
              <a:noFill/>
              <a:miter lim="800000"/>
              <a:headEnd/>
              <a:tailEnd/>
            </a:ln>
          </p:spPr>
        </p:pic>
        <p:sp>
          <p:nvSpPr>
            <p:cNvPr id="21511" name="TextBox 202758"/>
            <p:cNvSpPr txBox="1">
              <a:spLocks noChangeArrowheads="1"/>
            </p:cNvSpPr>
            <p:nvPr/>
          </p:nvSpPr>
          <p:spPr bwMode="auto">
            <a:xfrm>
              <a:off x="2899" y="300"/>
              <a:ext cx="2557" cy="1413"/>
            </a:xfrm>
            <a:prstGeom prst="rect">
              <a:avLst/>
            </a:prstGeom>
            <a:noFill/>
            <a:ln w="9525">
              <a:noFill/>
              <a:miter lim="800000"/>
              <a:headEnd/>
              <a:tailEnd/>
            </a:ln>
          </p:spPr>
          <p:txBody>
            <a:bodyPr>
              <a:spAutoFit/>
            </a:bodyPr>
            <a:lstStyle/>
            <a:p>
              <a:pPr>
                <a:spcBef>
                  <a:spcPct val="20000"/>
                </a:spcBef>
              </a:pPr>
              <a:r>
                <a:rPr lang="en-US" sz="1500" b="1" dirty="0">
                  <a:solidFill>
                    <a:srgbClr val="FFFFFF"/>
                  </a:solidFill>
                </a:rPr>
                <a:t>&lt;Border Width="400" </a:t>
              </a:r>
            </a:p>
            <a:p>
              <a:pPr>
                <a:spcBef>
                  <a:spcPct val="20000"/>
                </a:spcBef>
              </a:pPr>
              <a:r>
                <a:rPr lang="en-US" sz="1500" b="1" dirty="0">
                  <a:solidFill>
                    <a:srgbClr val="FFFFFF"/>
                  </a:solidFill>
                </a:rPr>
                <a:t>        </a:t>
              </a:r>
              <a:r>
                <a:rPr lang="en-US" sz="1500" b="1" dirty="0" err="1">
                  <a:solidFill>
                    <a:srgbClr val="FFFFFF"/>
                  </a:solidFill>
                </a:rPr>
                <a:t>BorderBrush</a:t>
              </a:r>
              <a:r>
                <a:rPr lang="en-US" sz="1500" b="1" dirty="0">
                  <a:solidFill>
                    <a:srgbClr val="FFFFFF"/>
                  </a:solidFill>
                </a:rPr>
                <a:t>="Green" </a:t>
              </a:r>
            </a:p>
            <a:p>
              <a:pPr>
                <a:spcBef>
                  <a:spcPct val="20000"/>
                </a:spcBef>
              </a:pPr>
              <a:r>
                <a:rPr lang="en-US" sz="1500" b="1" dirty="0">
                  <a:solidFill>
                    <a:srgbClr val="FFFFFF"/>
                  </a:solidFill>
                </a:rPr>
                <a:t>        </a:t>
              </a:r>
              <a:r>
                <a:rPr lang="en-US" sz="1500" b="1" dirty="0" err="1">
                  <a:solidFill>
                    <a:srgbClr val="FFFFFF"/>
                  </a:solidFill>
                </a:rPr>
                <a:t>BorderThickness</a:t>
              </a:r>
              <a:r>
                <a:rPr lang="en-US" sz="1500" b="1" dirty="0">
                  <a:solidFill>
                    <a:srgbClr val="FFFFFF"/>
                  </a:solidFill>
                </a:rPr>
                <a:t>="9"&gt;</a:t>
              </a:r>
            </a:p>
            <a:p>
              <a:pPr>
                <a:spcBef>
                  <a:spcPct val="20000"/>
                </a:spcBef>
              </a:pPr>
              <a:r>
                <a:rPr lang="en-US" sz="1500" b="1" dirty="0">
                  <a:solidFill>
                    <a:srgbClr val="FFFFFF"/>
                  </a:solidFill>
                </a:rPr>
                <a:t>  &lt;StackPanel&gt;</a:t>
              </a:r>
            </a:p>
            <a:p>
              <a:pPr>
                <a:spcBef>
                  <a:spcPct val="20000"/>
                </a:spcBef>
              </a:pPr>
              <a:r>
                <a:rPr lang="en-US" sz="1500" b="1" dirty="0">
                  <a:solidFill>
                    <a:srgbClr val="FFFFFF"/>
                  </a:solidFill>
                </a:rPr>
                <a:t>    </a:t>
              </a:r>
              <a:r>
                <a:rPr lang="en-US" sz="1500" b="1" dirty="0">
                  <a:solidFill>
                    <a:srgbClr val="F0C503"/>
                  </a:solidFill>
                </a:rPr>
                <a:t>&lt;</a:t>
              </a:r>
              <a:r>
                <a:rPr lang="en-US" sz="1500" b="1" dirty="0" err="1">
                  <a:solidFill>
                    <a:srgbClr val="F0C503"/>
                  </a:solidFill>
                </a:rPr>
                <a:t>MediaElement</a:t>
              </a:r>
              <a:r>
                <a:rPr lang="en-US" sz="1500" b="1" dirty="0">
                  <a:solidFill>
                    <a:srgbClr val="F0C503"/>
                  </a:solidFill>
                </a:rPr>
                <a:t> Source="aero.wmv" /&gt;</a:t>
              </a:r>
            </a:p>
            <a:p>
              <a:pPr>
                <a:spcBef>
                  <a:spcPct val="20000"/>
                </a:spcBef>
              </a:pPr>
              <a:r>
                <a:rPr lang="en-US" sz="1500" b="1" dirty="0">
                  <a:solidFill>
                    <a:srgbClr val="FFFFFF"/>
                  </a:solidFill>
                </a:rPr>
                <a:t>    &lt;Button&gt;Hello&lt;/Button&gt;</a:t>
              </a:r>
            </a:p>
            <a:p>
              <a:pPr>
                <a:spcBef>
                  <a:spcPct val="20000"/>
                </a:spcBef>
              </a:pPr>
              <a:r>
                <a:rPr lang="en-US" sz="1500" b="1" dirty="0">
                  <a:solidFill>
                    <a:srgbClr val="FFFFFF"/>
                  </a:solidFill>
                </a:rPr>
                <a:t>  &lt;/StackPanel&gt;</a:t>
              </a:r>
            </a:p>
            <a:p>
              <a:pPr>
                <a:spcBef>
                  <a:spcPct val="20000"/>
                </a:spcBef>
              </a:pPr>
              <a:r>
                <a:rPr lang="en-US" sz="1500" b="1" dirty="0">
                  <a:solidFill>
                    <a:srgbClr val="FFFFFF"/>
                  </a:solidFill>
                </a:rPr>
                <a:t>&lt;/Border&gt;</a:t>
              </a:r>
            </a:p>
          </p:txBody>
        </p:sp>
      </p:grpSp>
      <p:sp>
        <p:nvSpPr>
          <p:cNvPr id="21507" name="Shape 202753"/>
          <p:cNvSpPr>
            <a:spLocks noGrp="1" noChangeArrowheads="1"/>
          </p:cNvSpPr>
          <p:nvPr>
            <p:ph type="title"/>
          </p:nvPr>
        </p:nvSpPr>
        <p:spPr/>
        <p:txBody>
          <a:bodyPr/>
          <a:lstStyle/>
          <a:p>
            <a:pPr marL="0" indent="0" defTabSz="914400" eaLnBrk="1"/>
            <a:r>
              <a:rPr lang="en-US" smtClean="0"/>
              <a:t>Audio &amp; Video</a:t>
            </a:r>
          </a:p>
        </p:txBody>
      </p:sp>
      <p:sp>
        <p:nvSpPr>
          <p:cNvPr id="202755" name="Text Placeholder 202754"/>
          <p:cNvSpPr>
            <a:spLocks noGrp="1" noChangeArrowheads="1"/>
          </p:cNvSpPr>
          <p:nvPr>
            <p:ph type="body" idx="1"/>
          </p:nvPr>
        </p:nvSpPr>
        <p:spPr>
          <a:xfrm>
            <a:off x="457200" y="4521200"/>
            <a:ext cx="7713663" cy="1270000"/>
          </a:xfrm>
        </p:spPr>
        <p:txBody>
          <a:bodyPr/>
          <a:lstStyle/>
          <a:p>
            <a:pPr defTabSz="914400" eaLnBrk="1">
              <a:lnSpc>
                <a:spcPct val="90000"/>
              </a:lnSpc>
            </a:pPr>
            <a:r>
              <a:rPr lang="en-US" sz="1800" smtClean="0"/>
              <a:t>Formats: WMV, MPEG, Some AVIs</a:t>
            </a:r>
          </a:p>
          <a:p>
            <a:pPr defTabSz="914400" eaLnBrk="1">
              <a:lnSpc>
                <a:spcPct val="90000"/>
              </a:lnSpc>
            </a:pPr>
            <a:r>
              <a:rPr lang="en-US" sz="1800" smtClean="0"/>
              <a:t>Can be synchronized with animations</a:t>
            </a:r>
          </a:p>
          <a:p>
            <a:pPr defTabSz="914400" eaLnBrk="1">
              <a:lnSpc>
                <a:spcPct val="90000"/>
              </a:lnSpc>
            </a:pPr>
            <a:r>
              <a:rPr lang="en-US" sz="1800" smtClean="0"/>
              <a:t>Windows Media Foundation used to instantiate playback machinery into a DirectShow graph</a:t>
            </a:r>
          </a:p>
        </p:txBody>
      </p:sp>
      <p:pic>
        <p:nvPicPr>
          <p:cNvPr id="202756" name="Rectangle 202755"/>
          <p:cNvPicPr>
            <a:picLocks noChangeAspect="1" noChangeArrowheads="1"/>
          </p:cNvPicPr>
          <p:nvPr/>
        </p:nvPicPr>
        <p:blipFill>
          <a:blip r:embed="rId4"/>
          <a:srcRect/>
          <a:stretch>
            <a:fillRect/>
          </a:stretch>
        </p:blipFill>
        <p:spPr bwMode="auto">
          <a:xfrm>
            <a:off x="0" y="1290638"/>
            <a:ext cx="4379913" cy="4367212"/>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63" presetClass="path" presetSubtype="0" accel="50000" decel="50000" fill="hold" nodeType="withEffect">
                                  <p:stCondLst>
                                    <p:cond delay="0"/>
                                  </p:stCondLst>
                                  <p:childTnLst>
                                    <p:animMotion origin="layout" path="M -0.25937 -1.7341E-6 L -0.00937 -1.7341E-6 " pathEditMode="relative" rAng="0" ptsTypes="AA">
                                      <p:cBhvr>
                                        <p:cTn id="9" dur="2000" fill="hold"/>
                                        <p:tgtEl>
                                          <p:spTgt spid="2"/>
                                        </p:tgtEl>
                                        <p:attrNameLst>
                                          <p:attrName>ppt_x</p:attrName>
                                          <p:attrName>ppt_y</p:attrName>
                                        </p:attrNameLst>
                                      </p:cBhvr>
                                      <p:rCtr x="125" y="0"/>
                                    </p:animMotion>
                                  </p:childTnLst>
                                </p:cTn>
                              </p:par>
                            </p:childTnLst>
                          </p:cTn>
                        </p:par>
                        <p:par>
                          <p:cTn id="10" fill="hold">
                            <p:stCondLst>
                              <p:cond delay="2000"/>
                            </p:stCondLst>
                            <p:childTnLst>
                              <p:par>
                                <p:cTn id="11" presetID="10" presetClass="entr" presetSubtype="0" fill="hold" nodeType="afterEffect">
                                  <p:stCondLst>
                                    <p:cond delay="0"/>
                                  </p:stCondLst>
                                  <p:childTnLst>
                                    <p:set>
                                      <p:cBhvr>
                                        <p:cTn id="12" dur="1" fill="hold">
                                          <p:stCondLst>
                                            <p:cond delay="0"/>
                                          </p:stCondLst>
                                        </p:cTn>
                                        <p:tgtEl>
                                          <p:spTgt spid="202756"/>
                                        </p:tgtEl>
                                        <p:attrNameLst>
                                          <p:attrName>style.visibility</p:attrName>
                                        </p:attrNameLst>
                                      </p:cBhvr>
                                      <p:to>
                                        <p:strVal val="visible"/>
                                      </p:to>
                                    </p:set>
                                    <p:animEffect transition="in" filter="fade">
                                      <p:cBhvr>
                                        <p:cTn id="13" dur="500"/>
                                        <p:tgtEl>
                                          <p:spTgt spid="202756"/>
                                        </p:tgtEl>
                                      </p:cBhvr>
                                    </p:animEffect>
                                  </p:childTnLst>
                                </p:cTn>
                              </p:par>
                            </p:childTnLst>
                          </p:cTn>
                        </p:par>
                        <p:par>
                          <p:cTn id="14" fill="hold">
                            <p:stCondLst>
                              <p:cond delay="2500"/>
                            </p:stCondLst>
                            <p:childTnLst>
                              <p:par>
                                <p:cTn id="15" presetID="22" presetClass="entr" presetSubtype="1" fill="hold" grpId="0" nodeType="afterEffect">
                                  <p:stCondLst>
                                    <p:cond delay="0"/>
                                  </p:stCondLst>
                                  <p:childTnLst>
                                    <p:set>
                                      <p:cBhvr>
                                        <p:cTn id="16" dur="1" fill="hold">
                                          <p:stCondLst>
                                            <p:cond delay="0"/>
                                          </p:stCondLst>
                                        </p:cTn>
                                        <p:tgtEl>
                                          <p:spTgt spid="202755">
                                            <p:txEl>
                                              <p:pRg st="0" end="0"/>
                                            </p:txEl>
                                          </p:spTgt>
                                        </p:tgtEl>
                                        <p:attrNameLst>
                                          <p:attrName>style.visibility</p:attrName>
                                        </p:attrNameLst>
                                      </p:cBhvr>
                                      <p:to>
                                        <p:strVal val="visible"/>
                                      </p:to>
                                    </p:set>
                                    <p:animEffect transition="in" filter="wipe(up)">
                                      <p:cBhvr>
                                        <p:cTn id="17" dur="500"/>
                                        <p:tgtEl>
                                          <p:spTgt spid="202755">
                                            <p:txEl>
                                              <p:pRg st="0" end="0"/>
                                            </p:txEl>
                                          </p:spTgt>
                                        </p:tgtEl>
                                      </p:cBhvr>
                                    </p:animEffect>
                                  </p:childTnLst>
                                </p:cTn>
                              </p:par>
                            </p:childTnLst>
                          </p:cTn>
                        </p:par>
                        <p:par>
                          <p:cTn id="18" fill="hold">
                            <p:stCondLst>
                              <p:cond delay="3000"/>
                            </p:stCondLst>
                            <p:childTnLst>
                              <p:par>
                                <p:cTn id="19" presetID="22" presetClass="entr" presetSubtype="1" fill="hold" grpId="0" nodeType="afterEffect">
                                  <p:stCondLst>
                                    <p:cond delay="0"/>
                                  </p:stCondLst>
                                  <p:childTnLst>
                                    <p:set>
                                      <p:cBhvr>
                                        <p:cTn id="20" dur="1" fill="hold">
                                          <p:stCondLst>
                                            <p:cond delay="0"/>
                                          </p:stCondLst>
                                        </p:cTn>
                                        <p:tgtEl>
                                          <p:spTgt spid="202755">
                                            <p:txEl>
                                              <p:pRg st="1" end="1"/>
                                            </p:txEl>
                                          </p:spTgt>
                                        </p:tgtEl>
                                        <p:attrNameLst>
                                          <p:attrName>style.visibility</p:attrName>
                                        </p:attrNameLst>
                                      </p:cBhvr>
                                      <p:to>
                                        <p:strVal val="visible"/>
                                      </p:to>
                                    </p:set>
                                    <p:animEffect transition="in" filter="wipe(up)">
                                      <p:cBhvr>
                                        <p:cTn id="21" dur="500"/>
                                        <p:tgtEl>
                                          <p:spTgt spid="202755">
                                            <p:txEl>
                                              <p:pRg st="1" end="1"/>
                                            </p:txEl>
                                          </p:spTgt>
                                        </p:tgtEl>
                                      </p:cBhvr>
                                    </p:animEffect>
                                  </p:childTnLst>
                                </p:cTn>
                              </p:par>
                            </p:childTnLst>
                          </p:cTn>
                        </p:par>
                        <p:par>
                          <p:cTn id="22" fill="hold">
                            <p:stCondLst>
                              <p:cond delay="3500"/>
                            </p:stCondLst>
                            <p:childTnLst>
                              <p:par>
                                <p:cTn id="23" presetID="22" presetClass="entr" presetSubtype="1" fill="hold" grpId="0" nodeType="afterEffect">
                                  <p:stCondLst>
                                    <p:cond delay="0"/>
                                  </p:stCondLst>
                                  <p:childTnLst>
                                    <p:set>
                                      <p:cBhvr>
                                        <p:cTn id="24" dur="1" fill="hold">
                                          <p:stCondLst>
                                            <p:cond delay="0"/>
                                          </p:stCondLst>
                                        </p:cTn>
                                        <p:tgtEl>
                                          <p:spTgt spid="202755">
                                            <p:txEl>
                                              <p:pRg st="2" end="2"/>
                                            </p:txEl>
                                          </p:spTgt>
                                        </p:tgtEl>
                                        <p:attrNameLst>
                                          <p:attrName>style.visibility</p:attrName>
                                        </p:attrNameLst>
                                      </p:cBhvr>
                                      <p:to>
                                        <p:strVal val="visible"/>
                                      </p:to>
                                    </p:set>
                                    <p:animEffect transition="in" filter="wipe(up)">
                                      <p:cBhvr>
                                        <p:cTn id="25" dur="500"/>
                                        <p:tgtEl>
                                          <p:spTgt spid="2027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3" name="Rectangle 204802"/>
          <p:cNvPicPr>
            <a:picLocks noChangeAspect="1" noChangeArrowheads="1"/>
          </p:cNvPicPr>
          <p:nvPr/>
        </p:nvPicPr>
        <p:blipFill>
          <a:blip r:embed="rId4"/>
          <a:srcRect/>
          <a:stretch>
            <a:fillRect/>
          </a:stretch>
        </p:blipFill>
        <p:spPr bwMode="auto">
          <a:xfrm>
            <a:off x="0" y="2265363"/>
            <a:ext cx="9144000" cy="3956050"/>
          </a:xfrm>
          <a:prstGeom prst="rect">
            <a:avLst/>
          </a:prstGeom>
          <a:noFill/>
          <a:ln w="9525">
            <a:noFill/>
            <a:miter lim="800000"/>
            <a:headEnd/>
            <a:tailEnd/>
          </a:ln>
        </p:spPr>
      </p:pic>
      <p:sp>
        <p:nvSpPr>
          <p:cNvPr id="22532" name="Shape 204803"/>
          <p:cNvSpPr>
            <a:spLocks noGrp="1" noChangeArrowheads="1"/>
          </p:cNvSpPr>
          <p:nvPr>
            <p:ph type="title"/>
          </p:nvPr>
        </p:nvSpPr>
        <p:spPr/>
        <p:txBody>
          <a:bodyPr/>
          <a:lstStyle/>
          <a:p>
            <a:pPr marL="0" indent="0" defTabSz="914400" eaLnBrk="1"/>
            <a:r>
              <a:rPr lang="en-US" smtClean="0"/>
              <a:t>New Document Technologies</a:t>
            </a:r>
          </a:p>
        </p:txBody>
      </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04803"/>
                                        </p:tgtEl>
                                        <p:attrNameLst>
                                          <p:attrName>style.visibility</p:attrName>
                                        </p:attrNameLst>
                                      </p:cBhvr>
                                      <p:to>
                                        <p:strVal val="visible"/>
                                      </p:to>
                                    </p:set>
                                    <p:animEffect transition="in" filter="barn(outVertical)">
                                      <p:cBhvr>
                                        <p:cTn id="7" dur="500"/>
                                        <p:tgtEl>
                                          <p:spTgt spid="204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smtClean="0"/>
              <a:t>Why Windows Presentation Foundation?</a:t>
            </a:r>
            <a:endParaRPr lang="en-US"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ClearType</a:t>
            </a:r>
            <a:endParaRPr lang="en-US" dirty="0"/>
          </a:p>
        </p:txBody>
      </p:sp>
      <p:pic>
        <p:nvPicPr>
          <p:cNvPr id="1027" name="Picture 3" descr="C:\dcs\ydirection Antialiasing.bmp"/>
          <p:cNvPicPr>
            <a:picLocks noChangeAspect="1" noChangeArrowheads="1"/>
          </p:cNvPicPr>
          <p:nvPr/>
        </p:nvPicPr>
        <p:blipFill>
          <a:blip r:embed="rId2"/>
          <a:srcRect l="4055" t="4712" b="5662"/>
          <a:stretch>
            <a:fillRect/>
          </a:stretch>
        </p:blipFill>
        <p:spPr bwMode="auto">
          <a:xfrm>
            <a:off x="974559" y="1311443"/>
            <a:ext cx="7401656" cy="5185610"/>
          </a:xfrm>
          <a:prstGeom prst="rect">
            <a:avLst/>
          </a:prstGeom>
          <a:noFill/>
        </p:spPr>
      </p:pic>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ClearType</a:t>
            </a:r>
            <a:endParaRPr lang="en-US" dirty="0"/>
          </a:p>
        </p:txBody>
      </p:sp>
      <p:pic>
        <p:nvPicPr>
          <p:cNvPr id="1026" name="Picture 2" descr="C:\dcs\font.bmp"/>
          <p:cNvPicPr>
            <a:picLocks noChangeAspect="1" noChangeArrowheads="1"/>
          </p:cNvPicPr>
          <p:nvPr/>
        </p:nvPicPr>
        <p:blipFill>
          <a:blip r:embed="rId2"/>
          <a:srcRect r="52469" b="17000"/>
          <a:stretch>
            <a:fillRect/>
          </a:stretch>
        </p:blipFill>
        <p:spPr bwMode="auto">
          <a:xfrm>
            <a:off x="176139" y="1872751"/>
            <a:ext cx="3208441" cy="1644804"/>
          </a:xfrm>
          <a:prstGeom prst="rect">
            <a:avLst/>
          </a:prstGeom>
          <a:noFill/>
        </p:spPr>
      </p:pic>
      <p:pic>
        <p:nvPicPr>
          <p:cNvPr id="2050" name="Picture 2" descr="C:\dcs\Letterspacing.bmp"/>
          <p:cNvPicPr>
            <a:picLocks noChangeAspect="1" noChangeArrowheads="1"/>
          </p:cNvPicPr>
          <p:nvPr/>
        </p:nvPicPr>
        <p:blipFill>
          <a:blip r:embed="rId3"/>
          <a:srcRect t="6192"/>
          <a:stretch>
            <a:fillRect/>
          </a:stretch>
        </p:blipFill>
        <p:spPr bwMode="auto">
          <a:xfrm>
            <a:off x="3450951" y="1335505"/>
            <a:ext cx="5693049" cy="5522495"/>
          </a:xfrm>
          <a:prstGeom prst="rect">
            <a:avLst/>
          </a:prstGeom>
          <a:noFill/>
        </p:spPr>
      </p:pic>
      <p:pic>
        <p:nvPicPr>
          <p:cNvPr id="6" name="Picture 2" descr="C:\dcs\font.bmp"/>
          <p:cNvPicPr>
            <a:picLocks noChangeAspect="1" noChangeArrowheads="1"/>
          </p:cNvPicPr>
          <p:nvPr/>
        </p:nvPicPr>
        <p:blipFill>
          <a:blip r:embed="rId2"/>
          <a:srcRect l="50813" t="13184"/>
          <a:stretch>
            <a:fillRect/>
          </a:stretch>
        </p:blipFill>
        <p:spPr bwMode="auto">
          <a:xfrm>
            <a:off x="324852" y="3501188"/>
            <a:ext cx="3319274" cy="1719951"/>
          </a:xfrm>
          <a:prstGeom prst="rect">
            <a:avLst/>
          </a:prstGeom>
          <a:noFill/>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5"/>
          <p:cNvSpPr>
            <a:spLocks noGrp="1" noChangeArrowheads="1"/>
          </p:cNvSpPr>
          <p:nvPr>
            <p:ph type="title" idx="4294967295"/>
          </p:nvPr>
        </p:nvSpPr>
        <p:spPr>
          <a:noFill/>
          <a:ln/>
        </p:spPr>
        <p:txBody>
          <a:bodyPr/>
          <a:lstStyle/>
          <a:p>
            <a:pPr eaLnBrk="0">
              <a:spcBef>
                <a:spcPct val="20000"/>
              </a:spcBef>
              <a:spcAft>
                <a:spcPct val="10000"/>
              </a:spcAft>
            </a:pPr>
            <a:r>
              <a:rPr lang="en-US" dirty="0" smtClean="0">
                <a:sym typeface="Wingdings" pitchFamily="2" charset="2"/>
              </a:rPr>
              <a:t>Typography</a:t>
            </a:r>
            <a:endParaRPr kumimoji="1" lang="en-US" dirty="0">
              <a:sym typeface="Wingdings" pitchFamily="2" charset="2"/>
            </a:endParaRPr>
          </a:p>
        </p:txBody>
      </p:sp>
      <p:pic>
        <p:nvPicPr>
          <p:cNvPr id="40962" name="Picture 2"/>
          <p:cNvPicPr>
            <a:picLocks noGrp="1" noChangeAspect="1" noChangeArrowheads="1"/>
          </p:cNvPicPr>
          <p:nvPr>
            <p:ph type="body" idx="4294967295"/>
          </p:nvPr>
        </p:nvPicPr>
        <p:blipFill>
          <a:blip r:embed="rId3" cstate="print"/>
          <a:srcRect/>
          <a:stretch>
            <a:fillRect/>
          </a:stretch>
        </p:blipFill>
        <p:spPr>
          <a:xfrm>
            <a:off x="133350" y="1347788"/>
            <a:ext cx="8235950" cy="5033962"/>
          </a:xfrm>
        </p:spPr>
      </p:pic>
      <p:pic>
        <p:nvPicPr>
          <p:cNvPr id="40963" name="Picture 3"/>
          <p:cNvPicPr>
            <a:picLocks noChangeArrowheads="1"/>
          </p:cNvPicPr>
          <p:nvPr/>
        </p:nvPicPr>
        <p:blipFill>
          <a:blip r:embed="rId4"/>
          <a:srcRect l="42140" t="45341" b="15485"/>
          <a:stretch>
            <a:fillRect/>
          </a:stretch>
        </p:blipFill>
        <p:spPr bwMode="auto">
          <a:xfrm>
            <a:off x="892175" y="4678363"/>
            <a:ext cx="1816100" cy="425450"/>
          </a:xfrm>
          <a:prstGeom prst="rect">
            <a:avLst/>
          </a:prstGeom>
          <a:noFill/>
          <a:ln w="9525">
            <a:noFill/>
            <a:miter lim="800000"/>
            <a:headEnd/>
            <a:tailEnd/>
          </a:ln>
        </p:spPr>
      </p:pic>
      <p:pic>
        <p:nvPicPr>
          <p:cNvPr id="40964" name="Picture 4"/>
          <p:cNvPicPr>
            <a:picLocks noChangeArrowheads="1"/>
          </p:cNvPicPr>
          <p:nvPr/>
        </p:nvPicPr>
        <p:blipFill>
          <a:blip r:embed="rId5"/>
          <a:srcRect l="57402"/>
          <a:stretch>
            <a:fillRect/>
          </a:stretch>
        </p:blipFill>
        <p:spPr bwMode="auto">
          <a:xfrm>
            <a:off x="5564188" y="4565650"/>
            <a:ext cx="1920875" cy="517525"/>
          </a:xfrm>
          <a:prstGeom prst="rect">
            <a:avLst/>
          </a:prstGeom>
          <a:noFill/>
          <a:ln w="9525">
            <a:noFill/>
            <a:miter lim="800000"/>
            <a:headEnd/>
            <a:tailEnd/>
          </a:ln>
        </p:spPr>
      </p:pic>
      <p:pic>
        <p:nvPicPr>
          <p:cNvPr id="40965" name="Picture 5"/>
          <p:cNvPicPr>
            <a:picLocks noChangeArrowheads="1"/>
          </p:cNvPicPr>
          <p:nvPr/>
        </p:nvPicPr>
        <p:blipFill>
          <a:blip r:embed="rId6"/>
          <a:srcRect/>
          <a:stretch>
            <a:fillRect/>
          </a:stretch>
        </p:blipFill>
        <p:spPr bwMode="auto">
          <a:xfrm>
            <a:off x="920750" y="1881188"/>
            <a:ext cx="1638300" cy="482600"/>
          </a:xfrm>
          <a:prstGeom prst="rect">
            <a:avLst/>
          </a:prstGeom>
          <a:noFill/>
          <a:ln w="9525">
            <a:noFill/>
            <a:miter lim="800000"/>
            <a:headEnd/>
            <a:tailEnd/>
          </a:ln>
        </p:spPr>
      </p:pic>
      <p:pic>
        <p:nvPicPr>
          <p:cNvPr id="40966" name="Picture 6"/>
          <p:cNvPicPr>
            <a:picLocks noChangeArrowheads="1"/>
          </p:cNvPicPr>
          <p:nvPr/>
        </p:nvPicPr>
        <p:blipFill>
          <a:blip r:embed="rId7"/>
          <a:srcRect l="39000" r="30754"/>
          <a:stretch>
            <a:fillRect/>
          </a:stretch>
        </p:blipFill>
        <p:spPr bwMode="auto">
          <a:xfrm>
            <a:off x="3235325" y="1905000"/>
            <a:ext cx="1914525" cy="527050"/>
          </a:xfrm>
          <a:prstGeom prst="rect">
            <a:avLst/>
          </a:prstGeom>
          <a:noFill/>
          <a:ln w="9525">
            <a:noFill/>
            <a:miter lim="800000"/>
            <a:headEnd/>
            <a:tailEnd/>
          </a:ln>
        </p:spPr>
      </p:pic>
      <p:pic>
        <p:nvPicPr>
          <p:cNvPr id="40967" name="Picture 7"/>
          <p:cNvPicPr>
            <a:picLocks noChangeArrowheads="1"/>
          </p:cNvPicPr>
          <p:nvPr/>
        </p:nvPicPr>
        <p:blipFill>
          <a:blip r:embed="rId8"/>
          <a:srcRect r="65375"/>
          <a:stretch>
            <a:fillRect/>
          </a:stretch>
        </p:blipFill>
        <p:spPr bwMode="auto">
          <a:xfrm>
            <a:off x="3260725" y="4603750"/>
            <a:ext cx="1800225" cy="565150"/>
          </a:xfrm>
          <a:prstGeom prst="rect">
            <a:avLst/>
          </a:prstGeom>
          <a:noFill/>
          <a:ln w="9525">
            <a:noFill/>
            <a:miter lim="800000"/>
            <a:headEnd/>
            <a:tailEnd/>
          </a:ln>
        </p:spPr>
      </p:pic>
      <p:pic>
        <p:nvPicPr>
          <p:cNvPr id="40968" name="Picture 8"/>
          <p:cNvPicPr>
            <a:picLocks noChangeArrowheads="1"/>
          </p:cNvPicPr>
          <p:nvPr/>
        </p:nvPicPr>
        <p:blipFill>
          <a:blip r:embed="rId9"/>
          <a:srcRect/>
          <a:stretch>
            <a:fillRect/>
          </a:stretch>
        </p:blipFill>
        <p:spPr bwMode="auto">
          <a:xfrm>
            <a:off x="5611813" y="1778000"/>
            <a:ext cx="1866900" cy="700088"/>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Flow Content</a:t>
            </a:r>
            <a:endParaRPr lang="en-US" dirty="0"/>
          </a:p>
        </p:txBody>
      </p:sp>
      <p:sp>
        <p:nvSpPr>
          <p:cNvPr id="6" name="Text Placeholder 5"/>
          <p:cNvSpPr>
            <a:spLocks noGrp="1"/>
          </p:cNvSpPr>
          <p:nvPr>
            <p:ph sz="half" idx="1"/>
          </p:nvPr>
        </p:nvSpPr>
        <p:spPr>
          <a:xfrm>
            <a:off x="4931835" y="1203854"/>
            <a:ext cx="4019021" cy="2405619"/>
          </a:xfrm>
        </p:spPr>
        <p:txBody>
          <a:bodyPr>
            <a:normAutofit fontScale="92500" lnSpcReduction="10000"/>
          </a:bodyPr>
          <a:lstStyle/>
          <a:p>
            <a:r>
              <a:rPr lang="en-US" dirty="0" smtClean="0"/>
              <a:t>Inline Elements</a:t>
            </a:r>
          </a:p>
          <a:p>
            <a:pPr lvl="1"/>
            <a:r>
              <a:rPr lang="en-US" dirty="0" smtClean="0"/>
              <a:t>Runs</a:t>
            </a:r>
          </a:p>
          <a:p>
            <a:pPr lvl="1"/>
            <a:r>
              <a:rPr lang="en-US" dirty="0" smtClean="0"/>
              <a:t>Bold</a:t>
            </a:r>
          </a:p>
          <a:p>
            <a:pPr lvl="1"/>
            <a:r>
              <a:rPr lang="en-US" dirty="0" smtClean="0"/>
              <a:t>Underline</a:t>
            </a:r>
          </a:p>
          <a:p>
            <a:r>
              <a:rPr lang="en-US" dirty="0" smtClean="0"/>
              <a:t>Controls</a:t>
            </a:r>
          </a:p>
          <a:p>
            <a:pPr lvl="1"/>
            <a:r>
              <a:rPr lang="en-US" dirty="0" smtClean="0"/>
              <a:t>Media</a:t>
            </a:r>
          </a:p>
          <a:p>
            <a:pPr lvl="1"/>
            <a:r>
              <a:rPr lang="en-US" dirty="0" smtClean="0"/>
              <a:t>Hyperlinks</a:t>
            </a:r>
          </a:p>
          <a:p>
            <a:pPr lvl="1"/>
            <a:r>
              <a:rPr lang="en-US" dirty="0" smtClean="0"/>
              <a:t>2D Graphics</a:t>
            </a:r>
          </a:p>
        </p:txBody>
      </p:sp>
      <p:sp>
        <p:nvSpPr>
          <p:cNvPr id="8" name="Content Placeholder 7"/>
          <p:cNvSpPr>
            <a:spLocks noGrp="1"/>
          </p:cNvSpPr>
          <p:nvPr>
            <p:ph sz="half" idx="2"/>
          </p:nvPr>
        </p:nvSpPr>
        <p:spPr>
          <a:xfrm>
            <a:off x="568903" y="1215887"/>
            <a:ext cx="4020343" cy="2273272"/>
          </a:xfrm>
        </p:spPr>
        <p:txBody>
          <a:bodyPr>
            <a:normAutofit fontScale="92500" lnSpcReduction="10000"/>
          </a:bodyPr>
          <a:lstStyle/>
          <a:p>
            <a:r>
              <a:rPr lang="en-US" dirty="0" smtClean="0"/>
              <a:t>Block Elements</a:t>
            </a:r>
          </a:p>
          <a:p>
            <a:pPr lvl="1"/>
            <a:r>
              <a:rPr lang="en-US" dirty="0" smtClean="0"/>
              <a:t>Paragraph</a:t>
            </a:r>
          </a:p>
          <a:p>
            <a:pPr lvl="1"/>
            <a:r>
              <a:rPr lang="en-US" dirty="0" smtClean="0"/>
              <a:t>List</a:t>
            </a:r>
          </a:p>
          <a:p>
            <a:pPr lvl="1"/>
            <a:r>
              <a:rPr lang="en-US" dirty="0" smtClean="0"/>
              <a:t>Table</a:t>
            </a:r>
          </a:p>
          <a:p>
            <a:pPr lvl="1"/>
            <a:r>
              <a:rPr lang="en-US" dirty="0" smtClean="0"/>
              <a:t>Floater</a:t>
            </a:r>
          </a:p>
          <a:p>
            <a:pPr lvl="1"/>
            <a:r>
              <a:rPr lang="en-US" dirty="0" smtClean="0"/>
              <a:t>Figure</a:t>
            </a:r>
          </a:p>
          <a:p>
            <a:pPr lvl="1"/>
            <a:r>
              <a:rPr lang="en-US" dirty="0" smtClean="0"/>
              <a:t>Column</a:t>
            </a:r>
          </a:p>
          <a:p>
            <a:endParaRPr lang="en-US" dirty="0" smtClean="0"/>
          </a:p>
          <a:p>
            <a:endParaRPr lang="en-US" dirty="0"/>
          </a:p>
        </p:txBody>
      </p:sp>
      <p:pic>
        <p:nvPicPr>
          <p:cNvPr id="7" name="Picture 3"/>
          <p:cNvPicPr>
            <a:picLocks noChangeAspect="1" noChangeArrowheads="1"/>
          </p:cNvPicPr>
          <p:nvPr/>
        </p:nvPicPr>
        <p:blipFill>
          <a:blip r:embed="rId2"/>
          <a:srcRect/>
          <a:stretch>
            <a:fillRect/>
          </a:stretch>
        </p:blipFill>
        <p:spPr>
          <a:xfrm>
            <a:off x="156410" y="3777916"/>
            <a:ext cx="8545513" cy="2908300"/>
          </a:xfrm>
          <a:prstGeom prst="rect">
            <a:avLst/>
          </a:prstGeom>
          <a:blipFill dpi="0" rotWithShape="1">
            <a:blip/>
            <a:srcRect/>
            <a:stretch>
              <a:fillRect/>
            </a:stretch>
          </a:blipFill>
          <a:ln/>
        </p:spPr>
      </p:pic>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Packaging Conventions</a:t>
            </a:r>
            <a:endParaRPr lang="en-US" dirty="0"/>
          </a:p>
        </p:txBody>
      </p:sp>
      <p:pic>
        <p:nvPicPr>
          <p:cNvPr id="5" name="Picture 2" descr="Metallic edge Gray Rectangles Wide"/>
          <p:cNvPicPr>
            <a:picLocks noChangeAspect="1" noChangeArrowheads="1"/>
          </p:cNvPicPr>
          <p:nvPr/>
        </p:nvPicPr>
        <p:blipFill>
          <a:blip r:embed="rId2"/>
          <a:srcRect/>
          <a:stretch>
            <a:fillRect/>
          </a:stretch>
        </p:blipFill>
        <p:spPr bwMode="auto">
          <a:xfrm>
            <a:off x="792163" y="3096717"/>
            <a:ext cx="7359650" cy="3027362"/>
          </a:xfrm>
          <a:prstGeom prst="rect">
            <a:avLst/>
          </a:prstGeom>
          <a:noFill/>
        </p:spPr>
      </p:pic>
      <p:pic>
        <p:nvPicPr>
          <p:cNvPr id="6" name="Picture 3" descr="Metallic edge Gray Rectangles Wide"/>
          <p:cNvPicPr>
            <a:picLocks noChangeAspect="1" noChangeArrowheads="1"/>
          </p:cNvPicPr>
          <p:nvPr/>
        </p:nvPicPr>
        <p:blipFill>
          <a:blip r:embed="rId2"/>
          <a:srcRect/>
          <a:stretch>
            <a:fillRect/>
          </a:stretch>
        </p:blipFill>
        <p:spPr bwMode="auto">
          <a:xfrm>
            <a:off x="917575" y="1544142"/>
            <a:ext cx="2782888" cy="1746250"/>
          </a:xfrm>
          <a:prstGeom prst="rect">
            <a:avLst/>
          </a:prstGeom>
          <a:noFill/>
        </p:spPr>
      </p:pic>
      <p:sp>
        <p:nvSpPr>
          <p:cNvPr id="7" name="Rectangle 6"/>
          <p:cNvSpPr>
            <a:spLocks noChangeArrowheads="1"/>
          </p:cNvSpPr>
          <p:nvPr/>
        </p:nvSpPr>
        <p:spPr bwMode="auto">
          <a:xfrm>
            <a:off x="1165225" y="4874717"/>
            <a:ext cx="6584950" cy="666750"/>
          </a:xfrm>
          <a:prstGeom prst="rect">
            <a:avLst/>
          </a:prstGeom>
          <a:gradFill rotWithShape="1">
            <a:gsLst>
              <a:gs pos="0">
                <a:schemeClr val="tx2">
                  <a:gamma/>
                  <a:tint val="53725"/>
                  <a:invGamma/>
                </a:schemeClr>
              </a:gs>
              <a:gs pos="50000">
                <a:schemeClr val="tx2">
                  <a:alpha val="50000"/>
                </a:schemeClr>
              </a:gs>
              <a:gs pos="100000">
                <a:schemeClr val="tx2">
                  <a:gamma/>
                  <a:tint val="53725"/>
                  <a:invGamma/>
                </a:schemeClr>
              </a:gs>
            </a:gsLst>
            <a:lin ang="2700000" scaled="1"/>
          </a:gradFill>
          <a:ln w="3175" algn="ctr">
            <a:solidFill>
              <a:schemeClr val="tx2"/>
            </a:solidFill>
            <a:miter lim="800000"/>
            <a:headEnd/>
            <a:tailEnd/>
          </a:ln>
          <a:effectLst/>
        </p:spPr>
        <p:txBody>
          <a:bodyPr wrap="none" anchor="ctr"/>
          <a:lstStyle/>
          <a:p>
            <a:pPr algn="ctr" eaLnBrk="0" hangingPunct="0">
              <a:lnSpc>
                <a:spcPct val="85000"/>
              </a:lnSpc>
              <a:spcBef>
                <a:spcPct val="20000"/>
              </a:spcBef>
            </a:pPr>
            <a:r>
              <a:rPr lang="en-US" sz="2400">
                <a:effectLst>
                  <a:outerShdw blurRad="38100" dist="38100" dir="2700000" algn="tl">
                    <a:srgbClr val="C0C0C0"/>
                  </a:outerShdw>
                </a:effectLst>
              </a:rPr>
              <a:t>ZIP</a:t>
            </a:r>
          </a:p>
        </p:txBody>
      </p:sp>
      <p:sp>
        <p:nvSpPr>
          <p:cNvPr id="8" name="Rectangle 7"/>
          <p:cNvSpPr>
            <a:spLocks noChangeArrowheads="1"/>
          </p:cNvSpPr>
          <p:nvPr/>
        </p:nvSpPr>
        <p:spPr bwMode="auto">
          <a:xfrm>
            <a:off x="1168400" y="4130179"/>
            <a:ext cx="6584950" cy="666750"/>
          </a:xfrm>
          <a:prstGeom prst="rect">
            <a:avLst/>
          </a:prstGeom>
          <a:gradFill rotWithShape="1">
            <a:gsLst>
              <a:gs pos="0">
                <a:schemeClr val="tx2">
                  <a:gamma/>
                  <a:tint val="53725"/>
                  <a:invGamma/>
                </a:schemeClr>
              </a:gs>
              <a:gs pos="50000">
                <a:schemeClr val="tx2">
                  <a:alpha val="50000"/>
                </a:schemeClr>
              </a:gs>
              <a:gs pos="100000">
                <a:schemeClr val="tx2">
                  <a:gamma/>
                  <a:tint val="53725"/>
                  <a:invGamma/>
                </a:schemeClr>
              </a:gs>
            </a:gsLst>
            <a:lin ang="2700000" scaled="1"/>
          </a:gradFill>
          <a:ln w="3175" algn="ctr">
            <a:solidFill>
              <a:schemeClr val="tx2"/>
            </a:solidFill>
            <a:miter lim="800000"/>
            <a:headEnd/>
            <a:tailEnd/>
          </a:ln>
          <a:effectLst/>
        </p:spPr>
        <p:txBody>
          <a:bodyPr wrap="none" anchor="ctr"/>
          <a:lstStyle/>
          <a:p>
            <a:pPr algn="ctr" eaLnBrk="0" hangingPunct="0">
              <a:lnSpc>
                <a:spcPct val="85000"/>
              </a:lnSpc>
              <a:spcBef>
                <a:spcPct val="20000"/>
              </a:spcBef>
            </a:pPr>
            <a:r>
              <a:rPr lang="en-US" sz="2400">
                <a:effectLst>
                  <a:outerShdw blurRad="38100" dist="38100" dir="2700000" algn="tl">
                    <a:srgbClr val="C0C0C0"/>
                  </a:outerShdw>
                </a:effectLst>
              </a:rPr>
              <a:t>Parts and Relationships Abstraction</a:t>
            </a:r>
          </a:p>
        </p:txBody>
      </p:sp>
      <p:sp>
        <p:nvSpPr>
          <p:cNvPr id="9" name="Rectangle 8"/>
          <p:cNvSpPr>
            <a:spLocks noChangeArrowheads="1"/>
          </p:cNvSpPr>
          <p:nvPr/>
        </p:nvSpPr>
        <p:spPr bwMode="auto">
          <a:xfrm>
            <a:off x="5924550" y="1733054"/>
            <a:ext cx="1816100" cy="1316038"/>
          </a:xfrm>
          <a:prstGeom prst="rect">
            <a:avLst/>
          </a:prstGeom>
          <a:gradFill rotWithShape="1">
            <a:gsLst>
              <a:gs pos="0">
                <a:schemeClr val="tx2"/>
              </a:gs>
              <a:gs pos="50000">
                <a:schemeClr val="tx2">
                  <a:gamma/>
                  <a:tint val="53725"/>
                  <a:invGamma/>
                </a:schemeClr>
              </a:gs>
              <a:gs pos="100000">
                <a:schemeClr val="tx2"/>
              </a:gs>
            </a:gsLst>
            <a:lin ang="2700000" scaled="1"/>
          </a:gradFill>
          <a:ln w="3175" algn="ctr">
            <a:solidFill>
              <a:srgbClr val="FFFFFF"/>
            </a:solidFill>
            <a:miter lim="800000"/>
            <a:headEnd/>
            <a:tailEnd/>
          </a:ln>
          <a:effectLst/>
        </p:spPr>
        <p:txBody>
          <a:bodyPr wrap="none" anchor="ctr"/>
          <a:lstStyle/>
          <a:p>
            <a:pPr algn="ctr" eaLnBrk="0" hangingPunct="0">
              <a:lnSpc>
                <a:spcPct val="85000"/>
              </a:lnSpc>
              <a:spcBef>
                <a:spcPct val="20000"/>
              </a:spcBef>
            </a:pPr>
            <a:r>
              <a:rPr lang="en-US" sz="2400">
                <a:solidFill>
                  <a:schemeClr val="bg2"/>
                </a:solidFill>
                <a:effectLst>
                  <a:outerShdw blurRad="38100" dist="38100" dir="2700000" algn="tl">
                    <a:srgbClr val="C0C0C0"/>
                  </a:outerShdw>
                </a:effectLst>
              </a:rPr>
              <a:t>Custom </a:t>
            </a:r>
            <a:br>
              <a:rPr lang="en-US" sz="2400">
                <a:solidFill>
                  <a:schemeClr val="bg2"/>
                </a:solidFill>
                <a:effectLst>
                  <a:outerShdw blurRad="38100" dist="38100" dir="2700000" algn="tl">
                    <a:srgbClr val="C0C0C0"/>
                  </a:outerShdw>
                </a:effectLst>
              </a:rPr>
            </a:br>
            <a:r>
              <a:rPr lang="en-US" sz="2400">
                <a:solidFill>
                  <a:schemeClr val="bg2"/>
                </a:solidFill>
                <a:effectLst>
                  <a:outerShdw blurRad="38100" dist="38100" dir="2700000" algn="tl">
                    <a:srgbClr val="C0C0C0"/>
                  </a:outerShdw>
                </a:effectLst>
              </a:rPr>
              <a:t>Formats</a:t>
            </a:r>
          </a:p>
        </p:txBody>
      </p:sp>
      <p:grpSp>
        <p:nvGrpSpPr>
          <p:cNvPr id="10" name="Group 9"/>
          <p:cNvGrpSpPr>
            <a:grpSpLocks/>
          </p:cNvGrpSpPr>
          <p:nvPr/>
        </p:nvGrpSpPr>
        <p:grpSpPr bwMode="auto">
          <a:xfrm>
            <a:off x="3775075" y="1639392"/>
            <a:ext cx="1981200" cy="1455737"/>
            <a:chOff x="2313" y="1247"/>
            <a:chExt cx="1248" cy="917"/>
          </a:xfrm>
        </p:grpSpPr>
        <p:sp>
          <p:nvSpPr>
            <p:cNvPr id="11" name="Rectangle 10"/>
            <p:cNvSpPr>
              <a:spLocks noChangeArrowheads="1"/>
            </p:cNvSpPr>
            <p:nvPr/>
          </p:nvSpPr>
          <p:spPr bwMode="auto">
            <a:xfrm>
              <a:off x="2417" y="1247"/>
              <a:ext cx="1144" cy="829"/>
            </a:xfrm>
            <a:prstGeom prst="rect">
              <a:avLst/>
            </a:prstGeom>
            <a:gradFill rotWithShape="1">
              <a:gsLst>
                <a:gs pos="0">
                  <a:schemeClr val="tx2">
                    <a:gamma/>
                    <a:tint val="53725"/>
                    <a:invGamma/>
                  </a:schemeClr>
                </a:gs>
                <a:gs pos="50000">
                  <a:schemeClr val="tx2"/>
                </a:gs>
                <a:gs pos="100000">
                  <a:schemeClr val="tx2">
                    <a:gamma/>
                    <a:tint val="53725"/>
                    <a:invGamma/>
                  </a:schemeClr>
                </a:gs>
              </a:gsLst>
              <a:lin ang="2700000" scaled="1"/>
            </a:gradFill>
            <a:ln w="3175" algn="ctr">
              <a:solidFill>
                <a:schemeClr val="tx2"/>
              </a:solidFill>
              <a:miter lim="800000"/>
              <a:headEnd/>
              <a:tailEnd/>
            </a:ln>
            <a:effectLst/>
          </p:spPr>
          <p:txBody>
            <a:bodyPr wrap="none" anchor="ctr"/>
            <a:lstStyle/>
            <a:p>
              <a:pPr algn="ctr" eaLnBrk="0" hangingPunct="0">
                <a:lnSpc>
                  <a:spcPct val="85000"/>
                </a:lnSpc>
                <a:spcBef>
                  <a:spcPct val="20000"/>
                </a:spcBef>
              </a:pPr>
              <a:endParaRPr lang="en-US" sz="2400">
                <a:effectLst>
                  <a:outerShdw blurRad="38100" dist="38100" dir="2700000" algn="tl">
                    <a:srgbClr val="C0C0C0"/>
                  </a:outerShdw>
                </a:effectLst>
              </a:endParaRPr>
            </a:p>
          </p:txBody>
        </p:sp>
        <p:sp>
          <p:nvSpPr>
            <p:cNvPr id="12" name="Rectangle 11"/>
            <p:cNvSpPr>
              <a:spLocks noChangeArrowheads="1"/>
            </p:cNvSpPr>
            <p:nvPr/>
          </p:nvSpPr>
          <p:spPr bwMode="auto">
            <a:xfrm>
              <a:off x="2363" y="1296"/>
              <a:ext cx="1144" cy="829"/>
            </a:xfrm>
            <a:prstGeom prst="rect">
              <a:avLst/>
            </a:prstGeom>
            <a:gradFill rotWithShape="1">
              <a:gsLst>
                <a:gs pos="0">
                  <a:schemeClr val="tx2">
                    <a:gamma/>
                    <a:tint val="53725"/>
                    <a:invGamma/>
                  </a:schemeClr>
                </a:gs>
                <a:gs pos="50000">
                  <a:schemeClr val="tx2"/>
                </a:gs>
                <a:gs pos="100000">
                  <a:schemeClr val="tx2">
                    <a:gamma/>
                    <a:tint val="53725"/>
                    <a:invGamma/>
                  </a:schemeClr>
                </a:gs>
              </a:gsLst>
              <a:lin ang="2700000" scaled="1"/>
            </a:gradFill>
            <a:ln w="3175" algn="ctr">
              <a:solidFill>
                <a:schemeClr val="tx2"/>
              </a:solidFill>
              <a:miter lim="800000"/>
              <a:headEnd/>
              <a:tailEnd/>
            </a:ln>
            <a:effectLst/>
          </p:spPr>
          <p:txBody>
            <a:bodyPr wrap="none" anchor="ctr"/>
            <a:lstStyle/>
            <a:p>
              <a:pPr algn="ctr" eaLnBrk="0" hangingPunct="0">
                <a:lnSpc>
                  <a:spcPct val="85000"/>
                </a:lnSpc>
                <a:spcBef>
                  <a:spcPct val="20000"/>
                </a:spcBef>
              </a:pPr>
              <a:endParaRPr lang="en-US" sz="2400">
                <a:effectLst>
                  <a:outerShdw blurRad="38100" dist="38100" dir="2700000" algn="tl">
                    <a:srgbClr val="C0C0C0"/>
                  </a:outerShdw>
                </a:effectLst>
              </a:endParaRPr>
            </a:p>
          </p:txBody>
        </p:sp>
        <p:sp>
          <p:nvSpPr>
            <p:cNvPr id="13" name="Rectangle 12"/>
            <p:cNvSpPr>
              <a:spLocks noChangeArrowheads="1"/>
            </p:cNvSpPr>
            <p:nvPr/>
          </p:nvSpPr>
          <p:spPr bwMode="auto">
            <a:xfrm>
              <a:off x="2313" y="1335"/>
              <a:ext cx="1144" cy="829"/>
            </a:xfrm>
            <a:prstGeom prst="rect">
              <a:avLst/>
            </a:prstGeom>
            <a:gradFill rotWithShape="1">
              <a:gsLst>
                <a:gs pos="0">
                  <a:schemeClr val="tx2">
                    <a:gamma/>
                    <a:tint val="53725"/>
                    <a:invGamma/>
                  </a:schemeClr>
                </a:gs>
                <a:gs pos="50000">
                  <a:schemeClr val="tx2"/>
                </a:gs>
                <a:gs pos="100000">
                  <a:schemeClr val="tx2">
                    <a:gamma/>
                    <a:tint val="53725"/>
                    <a:invGamma/>
                  </a:schemeClr>
                </a:gs>
              </a:gsLst>
              <a:lin ang="2700000" scaled="1"/>
            </a:gradFill>
            <a:ln w="3175" algn="ctr">
              <a:solidFill>
                <a:schemeClr val="tx2"/>
              </a:solidFill>
              <a:miter lim="800000"/>
              <a:headEnd/>
              <a:tailEnd/>
            </a:ln>
            <a:effectLst/>
          </p:spPr>
          <p:txBody>
            <a:bodyPr wrap="none" anchor="ctr"/>
            <a:lstStyle/>
            <a:p>
              <a:pPr algn="ctr" eaLnBrk="0" hangingPunct="0">
                <a:lnSpc>
                  <a:spcPct val="85000"/>
                </a:lnSpc>
                <a:spcBef>
                  <a:spcPct val="20000"/>
                </a:spcBef>
              </a:pPr>
              <a:r>
                <a:rPr lang="en-US" sz="2400">
                  <a:solidFill>
                    <a:schemeClr val="bg2"/>
                  </a:solidFill>
                  <a:effectLst>
                    <a:outerShdw blurRad="38100" dist="38100" dir="2700000" algn="tl">
                      <a:srgbClr val="C0C0C0"/>
                    </a:outerShdw>
                  </a:effectLst>
                </a:rPr>
                <a:t>Office “12” </a:t>
              </a:r>
              <a:br>
                <a:rPr lang="en-US" sz="2400">
                  <a:solidFill>
                    <a:schemeClr val="bg2"/>
                  </a:solidFill>
                  <a:effectLst>
                    <a:outerShdw blurRad="38100" dist="38100" dir="2700000" algn="tl">
                      <a:srgbClr val="C0C0C0"/>
                    </a:outerShdw>
                  </a:effectLst>
                </a:rPr>
              </a:br>
              <a:r>
                <a:rPr lang="en-US" sz="2400">
                  <a:solidFill>
                    <a:schemeClr val="bg2"/>
                  </a:solidFill>
                  <a:effectLst>
                    <a:outerShdw blurRad="38100" dist="38100" dir="2700000" algn="tl">
                      <a:srgbClr val="C0C0C0"/>
                    </a:outerShdw>
                  </a:effectLst>
                </a:rPr>
                <a:t>Open XML</a:t>
              </a:r>
              <a:br>
                <a:rPr lang="en-US" sz="2400">
                  <a:solidFill>
                    <a:schemeClr val="bg2"/>
                  </a:solidFill>
                  <a:effectLst>
                    <a:outerShdw blurRad="38100" dist="38100" dir="2700000" algn="tl">
                      <a:srgbClr val="C0C0C0"/>
                    </a:outerShdw>
                  </a:effectLst>
                </a:rPr>
              </a:br>
              <a:r>
                <a:rPr lang="en-US" sz="2400">
                  <a:solidFill>
                    <a:schemeClr val="bg2"/>
                  </a:solidFill>
                  <a:effectLst>
                    <a:outerShdw blurRad="38100" dist="38100" dir="2700000" algn="tl">
                      <a:srgbClr val="C0C0C0"/>
                    </a:outerShdw>
                  </a:effectLst>
                </a:rPr>
                <a:t> Formats</a:t>
              </a:r>
            </a:p>
          </p:txBody>
        </p:sp>
      </p:grpSp>
      <p:sp>
        <p:nvSpPr>
          <p:cNvPr id="14" name="Rectangle 13"/>
          <p:cNvSpPr>
            <a:spLocks noChangeArrowheads="1"/>
          </p:cNvSpPr>
          <p:nvPr/>
        </p:nvSpPr>
        <p:spPr bwMode="auto">
          <a:xfrm>
            <a:off x="1176338" y="3403104"/>
            <a:ext cx="6573837" cy="666750"/>
          </a:xfrm>
          <a:prstGeom prst="rect">
            <a:avLst/>
          </a:prstGeom>
          <a:gradFill rotWithShape="0">
            <a:gsLst>
              <a:gs pos="0">
                <a:schemeClr val="folHlink">
                  <a:gamma/>
                  <a:shade val="54118"/>
                  <a:invGamma/>
                  <a:alpha val="70000"/>
                </a:schemeClr>
              </a:gs>
              <a:gs pos="50000">
                <a:schemeClr val="folHlink">
                  <a:alpha val="70000"/>
                </a:schemeClr>
              </a:gs>
              <a:gs pos="100000">
                <a:schemeClr val="folHlink">
                  <a:gamma/>
                  <a:shade val="54118"/>
                  <a:invGamma/>
                  <a:alpha val="70000"/>
                </a:schemeClr>
              </a:gs>
            </a:gsLst>
            <a:lin ang="2700000" scaled="1"/>
          </a:gradFill>
          <a:ln w="12700" algn="ctr">
            <a:solidFill>
              <a:srgbClr val="8A1484"/>
            </a:solidFill>
            <a:miter lim="800000"/>
            <a:headEnd/>
            <a:tailEnd/>
          </a:ln>
          <a:effectLst/>
        </p:spPr>
        <p:txBody>
          <a:bodyPr anchor="ctr"/>
          <a:lstStyle/>
          <a:p>
            <a:pPr algn="ctr">
              <a:lnSpc>
                <a:spcPct val="85000"/>
              </a:lnSpc>
              <a:spcBef>
                <a:spcPct val="20000"/>
              </a:spcBef>
            </a:pPr>
            <a:r>
              <a:rPr lang="en-US" sz="2400">
                <a:effectLst>
                  <a:outerShdw blurRad="38100" dist="38100" dir="2700000" algn="tl">
                    <a:srgbClr val="000000"/>
                  </a:outerShdw>
                </a:effectLst>
              </a:rPr>
              <a:t>Package Services</a:t>
            </a:r>
          </a:p>
        </p:txBody>
      </p:sp>
      <p:sp>
        <p:nvSpPr>
          <p:cNvPr id="15" name="Text Box 14"/>
          <p:cNvSpPr txBox="1">
            <a:spLocks noChangeArrowheads="1"/>
          </p:cNvSpPr>
          <p:nvPr/>
        </p:nvSpPr>
        <p:spPr bwMode="auto">
          <a:xfrm>
            <a:off x="2027238" y="5557342"/>
            <a:ext cx="4948237" cy="350837"/>
          </a:xfrm>
          <a:prstGeom prst="rect">
            <a:avLst/>
          </a:prstGeom>
          <a:noFill/>
          <a:ln w="12700" algn="ctr">
            <a:noFill/>
            <a:miter lim="800000"/>
            <a:headEnd/>
            <a:tailEnd/>
          </a:ln>
          <a:effectLst/>
        </p:spPr>
        <p:txBody>
          <a:bodyPr wrap="none">
            <a:spAutoFit/>
          </a:bodyPr>
          <a:lstStyle/>
          <a:p>
            <a:pPr algn="ctr" eaLnBrk="0" hangingPunct="0">
              <a:lnSpc>
                <a:spcPct val="85000"/>
              </a:lnSpc>
              <a:spcBef>
                <a:spcPct val="20000"/>
              </a:spcBef>
            </a:pPr>
            <a:r>
              <a:rPr lang="en-US" sz="2000">
                <a:effectLst>
                  <a:outerShdw blurRad="38100" dist="38100" dir="2700000" algn="tl">
                    <a:srgbClr val="C0C0C0"/>
                  </a:outerShdw>
                </a:effectLst>
              </a:rPr>
              <a:t>Open Packaging Conventions Specification</a:t>
            </a:r>
          </a:p>
        </p:txBody>
      </p:sp>
      <p:sp>
        <p:nvSpPr>
          <p:cNvPr id="16" name="Rectangle 15"/>
          <p:cNvSpPr>
            <a:spLocks noChangeArrowheads="1"/>
          </p:cNvSpPr>
          <p:nvPr/>
        </p:nvSpPr>
        <p:spPr bwMode="auto">
          <a:xfrm>
            <a:off x="1665288" y="1753692"/>
            <a:ext cx="1816100" cy="1316037"/>
          </a:xfrm>
          <a:prstGeom prst="rect">
            <a:avLst/>
          </a:prstGeom>
          <a:gradFill rotWithShape="1">
            <a:gsLst>
              <a:gs pos="0">
                <a:schemeClr val="tx2">
                  <a:gamma/>
                  <a:tint val="53725"/>
                  <a:invGamma/>
                </a:schemeClr>
              </a:gs>
              <a:gs pos="50000">
                <a:schemeClr val="tx2"/>
              </a:gs>
              <a:gs pos="100000">
                <a:schemeClr val="tx2">
                  <a:gamma/>
                  <a:tint val="53725"/>
                  <a:invGamma/>
                </a:schemeClr>
              </a:gs>
            </a:gsLst>
            <a:lin ang="2700000" scaled="1"/>
          </a:gradFill>
          <a:ln w="3175" algn="ctr">
            <a:solidFill>
              <a:schemeClr val="tx2"/>
            </a:solidFill>
            <a:miter lim="800000"/>
            <a:headEnd/>
            <a:tailEnd/>
          </a:ln>
          <a:effectLst/>
        </p:spPr>
        <p:txBody>
          <a:bodyPr wrap="none" anchor="ctr"/>
          <a:lstStyle/>
          <a:p>
            <a:pPr algn="ctr" eaLnBrk="0" hangingPunct="0">
              <a:lnSpc>
                <a:spcPct val="85000"/>
              </a:lnSpc>
              <a:spcBef>
                <a:spcPct val="20000"/>
              </a:spcBef>
            </a:pPr>
            <a:r>
              <a:rPr lang="en-US" sz="2400" dirty="0">
                <a:solidFill>
                  <a:schemeClr val="bg2"/>
                </a:solidFill>
                <a:effectLst>
                  <a:outerShdw blurRad="38100" dist="38100" dir="2700000" algn="tl">
                    <a:srgbClr val="C0C0C0"/>
                  </a:outerShdw>
                </a:effectLst>
              </a:rPr>
              <a:t>XPS </a:t>
            </a:r>
            <a:br>
              <a:rPr lang="en-US" sz="2400" dirty="0">
                <a:solidFill>
                  <a:schemeClr val="bg2"/>
                </a:solidFill>
                <a:effectLst>
                  <a:outerShdw blurRad="38100" dist="38100" dir="2700000" algn="tl">
                    <a:srgbClr val="C0C0C0"/>
                  </a:outerShdw>
                </a:effectLst>
              </a:rPr>
            </a:br>
            <a:r>
              <a:rPr lang="en-US" sz="2400" dirty="0">
                <a:solidFill>
                  <a:schemeClr val="bg2"/>
                </a:solidFill>
                <a:effectLst>
                  <a:outerShdw blurRad="38100" dist="38100" dir="2700000" algn="tl">
                    <a:srgbClr val="C0C0C0"/>
                  </a:outerShdw>
                </a:effectLst>
              </a:rPr>
              <a:t>Document </a:t>
            </a:r>
            <a:br>
              <a:rPr lang="en-US" sz="2400" dirty="0">
                <a:solidFill>
                  <a:schemeClr val="bg2"/>
                </a:solidFill>
                <a:effectLst>
                  <a:outerShdw blurRad="38100" dist="38100" dir="2700000" algn="tl">
                    <a:srgbClr val="C0C0C0"/>
                  </a:outerShdw>
                </a:effectLst>
              </a:rPr>
            </a:br>
            <a:r>
              <a:rPr lang="en-US" sz="2400" dirty="0">
                <a:solidFill>
                  <a:schemeClr val="bg2"/>
                </a:solidFill>
                <a:effectLst>
                  <a:outerShdw blurRad="38100" dist="38100" dir="2700000" algn="tl">
                    <a:srgbClr val="C0C0C0"/>
                  </a:outerShdw>
                </a:effectLst>
              </a:rPr>
              <a:t>Format</a:t>
            </a:r>
          </a:p>
        </p:txBody>
      </p:sp>
      <p:sp>
        <p:nvSpPr>
          <p:cNvPr id="17" name="Text Box 16"/>
          <p:cNvSpPr txBox="1">
            <a:spLocks noChangeArrowheads="1"/>
          </p:cNvSpPr>
          <p:nvPr/>
        </p:nvSpPr>
        <p:spPr bwMode="auto">
          <a:xfrm rot="16200000">
            <a:off x="583406" y="2097386"/>
            <a:ext cx="1506537" cy="558800"/>
          </a:xfrm>
          <a:prstGeom prst="rect">
            <a:avLst/>
          </a:prstGeom>
          <a:noFill/>
          <a:ln w="12700" algn="ctr">
            <a:noFill/>
            <a:miter lim="800000"/>
            <a:headEnd/>
            <a:tailEnd/>
          </a:ln>
          <a:effectLst/>
        </p:spPr>
        <p:txBody>
          <a:bodyPr>
            <a:spAutoFit/>
          </a:bodyPr>
          <a:lstStyle/>
          <a:p>
            <a:pPr algn="ctr" eaLnBrk="0" hangingPunct="0">
              <a:lnSpc>
                <a:spcPct val="85000"/>
              </a:lnSpc>
              <a:spcBef>
                <a:spcPct val="20000"/>
              </a:spcBef>
            </a:pPr>
            <a:r>
              <a:rPr lang="en-US">
                <a:effectLst>
                  <a:outerShdw blurRad="38100" dist="38100" dir="2700000" algn="tl">
                    <a:srgbClr val="C0C0C0"/>
                  </a:outerShdw>
                </a:effectLst>
              </a:rPr>
              <a:t>XML Paper Specification</a:t>
            </a:r>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smtClean="0"/>
              <a:t>Windows Presentation Foundation 3.5</a:t>
            </a:r>
            <a:endParaRPr lang="en-US" dirty="0"/>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Top 10 New Features in WPF 3.5</a:t>
            </a:r>
            <a:endParaRPr lang="en-US" dirty="0"/>
          </a:p>
        </p:txBody>
      </p:sp>
      <p:graphicFrame>
        <p:nvGraphicFramePr>
          <p:cNvPr id="13" name="Diagram 12"/>
          <p:cNvGraphicFramePr/>
          <p:nvPr/>
        </p:nvGraphicFramePr>
        <p:xfrm>
          <a:off x="359833" y="1269242"/>
          <a:ext cx="8382000" cy="5349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WPF </a:t>
            </a:r>
            <a:r>
              <a:rPr smtClean="0"/>
              <a:t>Resources</a:t>
            </a:r>
            <a:endParaRPr lang="en-US" dirty="0"/>
          </a:p>
        </p:txBody>
      </p:sp>
      <p:sp>
        <p:nvSpPr>
          <p:cNvPr id="3" name="Text Placeholder 2"/>
          <p:cNvSpPr>
            <a:spLocks noGrp="1"/>
          </p:cNvSpPr>
          <p:nvPr>
            <p:ph type="body" sz="quarter" idx="10"/>
          </p:nvPr>
        </p:nvSpPr>
        <p:spPr>
          <a:xfrm>
            <a:off x="359833" y="1449513"/>
            <a:ext cx="8382000" cy="4507388"/>
          </a:xfrm>
        </p:spPr>
        <p:txBody>
          <a:bodyPr/>
          <a:lstStyle/>
          <a:p>
            <a:pPr>
              <a:lnSpc>
                <a:spcPct val="150000"/>
              </a:lnSpc>
            </a:pPr>
            <a:r>
              <a:rPr lang="en-US" dirty="0" smtClean="0">
                <a:hlinkClick r:id="rId2"/>
              </a:rPr>
              <a:t>http://msdn.microsoft.com/windowsvista</a:t>
            </a:r>
            <a:endParaRPr lang="en-US" dirty="0" smtClean="0"/>
          </a:p>
          <a:p>
            <a:pPr lvl="1">
              <a:lnSpc>
                <a:spcPct val="150000"/>
              </a:lnSpc>
            </a:pPr>
            <a:r>
              <a:rPr lang="en-US" dirty="0" smtClean="0"/>
              <a:t>MSDN Developer Center for Windows Vista / WPF</a:t>
            </a:r>
          </a:p>
          <a:p>
            <a:pPr>
              <a:lnSpc>
                <a:spcPct val="150000"/>
              </a:lnSpc>
            </a:pPr>
            <a:r>
              <a:rPr lang="en-US" dirty="0" smtClean="0">
                <a:hlinkClick r:id="rId3"/>
              </a:rPr>
              <a:t>http://wpf.netfx3.com</a:t>
            </a:r>
            <a:endParaRPr lang="en-US" dirty="0" smtClean="0"/>
          </a:p>
          <a:p>
            <a:pPr lvl="1">
              <a:lnSpc>
                <a:spcPct val="150000"/>
              </a:lnSpc>
            </a:pPr>
            <a:r>
              <a:rPr lang="en-US" dirty="0" smtClean="0"/>
              <a:t>Windows Presentation Foundation Technical Community</a:t>
            </a:r>
          </a:p>
          <a:p>
            <a:pPr>
              <a:lnSpc>
                <a:spcPct val="150000"/>
              </a:lnSpc>
            </a:pPr>
            <a:r>
              <a:rPr lang="en-US" dirty="0" smtClean="0">
                <a:hlinkClick r:id="rId4"/>
              </a:rPr>
              <a:t>http://www.microsoft.com/expression</a:t>
            </a:r>
            <a:endParaRPr lang="en-US" dirty="0" smtClean="0"/>
          </a:p>
          <a:p>
            <a:pPr lvl="1">
              <a:lnSpc>
                <a:spcPct val="150000"/>
              </a:lnSpc>
            </a:pPr>
            <a:r>
              <a:rPr lang="en-US" dirty="0" smtClean="0"/>
              <a:t>Microsoft Expression </a:t>
            </a:r>
            <a:r>
              <a:rPr lang="en-US" dirty="0" smtClean="0"/>
              <a:t>Studio</a:t>
            </a:r>
          </a:p>
          <a:p>
            <a:pPr>
              <a:lnSpc>
                <a:spcPct val="150000"/>
              </a:lnSpc>
            </a:pPr>
            <a:r>
              <a:rPr lang="en-US" dirty="0" smtClean="0">
                <a:hlinkClick r:id="rId5"/>
              </a:rPr>
              <a:t>http://nibblestutorials.net</a:t>
            </a:r>
            <a:endParaRPr lang="en-US" dirty="0" smtClean="0"/>
          </a:p>
          <a:p>
            <a:pPr lvl="1">
              <a:lnSpc>
                <a:spcPct val="150000"/>
              </a:lnSpc>
            </a:pPr>
            <a:r>
              <a:rPr lang="en-US" dirty="0" smtClean="0"/>
              <a:t>Designer-orientated tutorials for Expression Blend</a:t>
            </a:r>
            <a:endParaRPr lang="en-US" dirty="0" smtClean="0"/>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a:blip r:embed="rId3"/>
          <a:stretch>
            <a:fillRect/>
          </a:stretch>
        </p:blipFill>
        <p:spPr bwMode="black">
          <a:xfrm>
            <a:off x="2257379" y="2927296"/>
            <a:ext cx="4629243" cy="1003408"/>
          </a:xfrm>
          <a:prstGeom prst="rect">
            <a:avLst/>
          </a:prstGeom>
          <a:noFill/>
        </p:spPr>
      </p:pic>
      <p:sp>
        <p:nvSpPr>
          <p:cNvPr id="5" name="Text Box 3"/>
          <p:cNvSpPr txBox="1">
            <a:spLocks noChangeArrowheads="1"/>
          </p:cNvSpPr>
          <p:nvPr/>
        </p:nvSpPr>
        <p:spPr bwMode="blackWhite">
          <a:xfrm>
            <a:off x="381000" y="6083574"/>
            <a:ext cx="8382000" cy="523204"/>
          </a:xfrm>
          <a:prstGeom prst="rect">
            <a:avLst/>
          </a:prstGeom>
          <a:noFill/>
          <a:ln w="12700">
            <a:noFill/>
            <a:miter lim="800000"/>
            <a:headEnd type="none" w="sm" len="sm"/>
            <a:tailEnd type="none" w="sm" len="sm"/>
          </a:ln>
          <a:effectLst/>
        </p:spPr>
        <p:txBody>
          <a:bodyPr vert="horz" wrap="square" lIns="91421" tIns="45712" rIns="91421" bIns="45712" numCol="1" anchor="t" anchorCtr="0" compatLnSpc="1">
            <a:prstTxWarp prst="textNoShape">
              <a:avLst/>
            </a:prstTxWarp>
            <a:spAutoFit/>
          </a:bodyPr>
          <a:lstStyle/>
          <a:p>
            <a:pPr algn="ctr" defTabSz="914063" eaLnBrk="0" hangingPunct="0"/>
            <a:r>
              <a:rPr lang="en-US" sz="700" dirty="0">
                <a:solidFill>
                  <a:schemeClr val="bg1"/>
                </a:solidFill>
                <a:latin typeface="Segoe" pitchFamily="34" charset="0"/>
                <a:cs typeface="Arial" charset="0"/>
              </a:rPr>
              <a:t>© </a:t>
            </a:r>
            <a:r>
              <a:rPr lang="en-US" sz="700" dirty="0" smtClean="0">
                <a:solidFill>
                  <a:schemeClr val="bg1"/>
                </a:solidFill>
                <a:latin typeface="Segoe" pitchFamily="34" charset="0"/>
                <a:cs typeface="Arial" charset="0"/>
              </a:rPr>
              <a:t>2007 Microsoft </a:t>
            </a:r>
            <a:r>
              <a:rPr lang="en-US" sz="700" dirty="0">
                <a:solidFill>
                  <a:schemeClr val="bg1"/>
                </a:solidFill>
                <a:latin typeface="Segoe" pitchFamily="34" charset="0"/>
                <a:cs typeface="Arial" charset="0"/>
              </a:rPr>
              <a:t>Corporation. All rights reserved. Microsoft, Windows, Windows Vista and other product names are or may be registered trademarks and/or trademarks in the U.S. and/or other countries.</a:t>
            </a:r>
          </a:p>
          <a:p>
            <a:pPr algn="ctr" defTabSz="914063" eaLnBrk="0" hangingPunct="0"/>
            <a:r>
              <a:rPr lang="en-US" sz="700" dirty="0">
                <a:solidFill>
                  <a:schemeClr val="bg1"/>
                </a:solidFill>
                <a:latin typeface="Segoe"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700" dirty="0">
                <a:solidFill>
                  <a:schemeClr val="bg1"/>
                </a:solidFill>
                <a:latin typeface="Segoe" pitchFamily="34" charset="0"/>
                <a:cs typeface="Arial" charset="0"/>
              </a:rPr>
            </a:br>
            <a:r>
              <a:rPr lang="en-US" sz="700" dirty="0">
                <a:solidFill>
                  <a:schemeClr val="bg1"/>
                </a:solidFill>
                <a:latin typeface="Segoe" pitchFamily="34" charset="0"/>
                <a:cs typeface="Arial" charset="0"/>
              </a:rPr>
              <a:t>MICROSOFT MAKES NO WARRANTIES, EXPRESS, IMPLIED OR STATUTORY, AS TO THE INFORMATION IN THIS PRESENTATION.</a:t>
            </a: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Shape 242689"/>
          <p:cNvSpPr>
            <a:spLocks noGrp="1" noChangeArrowheads="1"/>
          </p:cNvSpPr>
          <p:nvPr>
            <p:ph type="title"/>
          </p:nvPr>
        </p:nvSpPr>
        <p:spPr>
          <a:xfrm>
            <a:off x="304800" y="350838"/>
            <a:ext cx="8229600" cy="563562"/>
          </a:xfrm>
        </p:spPr>
        <p:txBody>
          <a:bodyPr>
            <a:noAutofit/>
          </a:bodyPr>
          <a:lstStyle/>
          <a:p>
            <a:r>
              <a:rPr lang="en-US" sz="3600" spc="-150" dirty="0" smtClean="0"/>
              <a:t>Windows Presentation Foundation</a:t>
            </a:r>
          </a:p>
        </p:txBody>
      </p:sp>
      <p:graphicFrame>
        <p:nvGraphicFramePr>
          <p:cNvPr id="7" name="Diagram 6"/>
          <p:cNvGraphicFramePr/>
          <p:nvPr/>
        </p:nvGraphicFramePr>
        <p:xfrm>
          <a:off x="359833" y="1435676"/>
          <a:ext cx="4778837" cy="50166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7"/>
          <a:srcRect l="545" t="6452" r="1165" b="3226"/>
          <a:stretch>
            <a:fillRect/>
          </a:stretch>
        </p:blipFill>
        <p:spPr bwMode="auto">
          <a:xfrm>
            <a:off x="5334000" y="1828800"/>
            <a:ext cx="2791097" cy="2224079"/>
          </a:xfrm>
          <a:prstGeom prst="rect">
            <a:avLst/>
          </a:prstGeom>
          <a:noFill/>
          <a:ln w="38100">
            <a:noFill/>
            <a:miter lim="800000"/>
            <a:headEnd/>
            <a:tailEnd/>
          </a:ln>
          <a:effectLst>
            <a:reflection blurRad="6350" stA="50000" endA="300" endPos="55000" dir="5400000" sy="-100000" algn="bl" rotWithShape="0"/>
          </a:effectLst>
          <a:scene3d>
            <a:camera prst="orthographicFront">
              <a:rot lat="21282131" lon="20413710" rev="21497059"/>
            </a:camera>
            <a:lightRig rig="threePt" dir="t"/>
          </a:scene3d>
        </p:spPr>
      </p:pic>
      <p:pic>
        <p:nvPicPr>
          <p:cNvPr id="9" name="Picture 8"/>
          <p:cNvPicPr>
            <a:picLocks noChangeAspect="1"/>
          </p:cNvPicPr>
          <p:nvPr/>
        </p:nvPicPr>
        <p:blipFill>
          <a:blip r:embed="rId8"/>
          <a:srcRect l="808" t="6079" r="149" b="3068"/>
          <a:stretch>
            <a:fillRect/>
          </a:stretch>
        </p:blipFill>
        <p:spPr bwMode="auto">
          <a:xfrm>
            <a:off x="5943600" y="3124200"/>
            <a:ext cx="2877206" cy="2286000"/>
          </a:xfrm>
          <a:prstGeom prst="rect">
            <a:avLst/>
          </a:prstGeom>
          <a:noFill/>
          <a:ln w="38100">
            <a:noFill/>
            <a:miter lim="800000"/>
            <a:headEnd/>
            <a:tailEnd/>
          </a:ln>
          <a:effectLst>
            <a:reflection blurRad="6350" stA="50000" endA="300" endPos="55000" dir="5400000" sy="-100000" algn="bl" rotWithShape="0"/>
          </a:effectLst>
          <a:scene3d>
            <a:camera prst="orthographicFront">
              <a:rot lat="21282131" lon="20413710" rev="21497059"/>
            </a:camera>
            <a:lightRig rig="threePt" dir="t"/>
          </a:scene3d>
        </p:spPr>
      </p:pic>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Picture 2" descr="D:\scratch\jaime2\scripps.png"/>
          <p:cNvPicPr>
            <a:picLocks noChangeAspect="1" noChangeArrowheads="1"/>
          </p:cNvPicPr>
          <p:nvPr/>
        </p:nvPicPr>
        <p:blipFill>
          <a:blip r:embed="rId3"/>
          <a:srcRect/>
          <a:stretch>
            <a:fillRect/>
          </a:stretch>
        </p:blipFill>
        <p:spPr bwMode="auto">
          <a:xfrm>
            <a:off x="2057400" y="222069"/>
            <a:ext cx="6858000" cy="5035731"/>
          </a:xfrm>
          <a:prstGeom prst="rect">
            <a:avLst/>
          </a:prstGeom>
          <a:noFill/>
          <a:ln w="38100">
            <a:noFill/>
            <a:miter lim="800000"/>
            <a:headEnd/>
            <a:tailEnd/>
          </a:ln>
          <a:effectLst>
            <a:reflection blurRad="6350" stA="52000" endA="300" endPos="35000" dir="5400000" sy="-100000" algn="bl" rotWithShape="0"/>
          </a:effectLst>
          <a:scene3d>
            <a:camera prst="perspectiveRight" fov="600000">
              <a:rot lat="0" lon="20400000" rev="0"/>
            </a:camera>
            <a:lightRig rig="threePt" dir="t"/>
          </a:scene3d>
        </p:spPr>
      </p:pic>
      <p:sp>
        <p:nvSpPr>
          <p:cNvPr id="3" name="TextBox 2"/>
          <p:cNvSpPr txBox="1"/>
          <p:nvPr/>
        </p:nvSpPr>
        <p:spPr>
          <a:xfrm>
            <a:off x="609600" y="5486400"/>
            <a:ext cx="8382000" cy="646331"/>
          </a:xfrm>
          <a:prstGeom prst="rect">
            <a:avLst/>
          </a:prstGeom>
          <a:noFill/>
        </p:spPr>
        <p:txBody>
          <a:bodyPr wrap="square" rtlCol="0">
            <a:spAutoFit/>
          </a:bodyPr>
          <a:lstStyle/>
          <a:p>
            <a:pPr>
              <a:tabLst>
                <a:tab pos="1255713" algn="l"/>
              </a:tabLst>
            </a:pPr>
            <a:r>
              <a:rPr lang="en-US" b="1" dirty="0" smtClean="0">
                <a:solidFill>
                  <a:srgbClr val="FFC000"/>
                </a:solidFill>
                <a:latin typeface="Segoe" pitchFamily="34" charset="0"/>
              </a:rPr>
              <a:t>Scripps Healthcare</a:t>
            </a:r>
          </a:p>
          <a:p>
            <a:pPr>
              <a:tabLst>
                <a:tab pos="1255713" algn="l"/>
              </a:tabLst>
            </a:pPr>
            <a:r>
              <a:rPr lang="en-US" dirty="0" smtClean="0">
                <a:solidFill>
                  <a:schemeClr val="bg1"/>
                </a:solidFill>
                <a:latin typeface="Segoe" pitchFamily="34" charset="0"/>
              </a:rPr>
              <a:t>Allowing cancer researchers to collaborate in the search for a cure</a:t>
            </a:r>
          </a:p>
        </p:txBody>
      </p:sp>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2" descr="D:\scratch\jaime2\carlzeiss.png"/>
          <p:cNvPicPr>
            <a:picLocks noChangeAspect="1" noChangeArrowheads="1"/>
          </p:cNvPicPr>
          <p:nvPr/>
        </p:nvPicPr>
        <p:blipFill>
          <a:blip r:embed="rId3"/>
          <a:srcRect/>
          <a:stretch>
            <a:fillRect/>
          </a:stretch>
        </p:blipFill>
        <p:spPr bwMode="auto">
          <a:xfrm>
            <a:off x="2417512" y="228600"/>
            <a:ext cx="6497888" cy="4876800"/>
          </a:xfrm>
          <a:prstGeom prst="rect">
            <a:avLst/>
          </a:prstGeom>
          <a:noFill/>
          <a:ln w="38100">
            <a:noFill/>
            <a:miter lim="800000"/>
            <a:headEnd/>
            <a:tailEnd/>
          </a:ln>
          <a:effectLst>
            <a:reflection blurRad="6350" stA="52000" endA="300" endPos="35000" dir="5400000" sy="-100000" algn="bl" rotWithShape="0"/>
          </a:effectLst>
          <a:scene3d>
            <a:camera prst="perspectiveRight" fov="600000">
              <a:rot lat="0" lon="20400000" rev="0"/>
            </a:camera>
            <a:lightRig rig="threePt" dir="t"/>
          </a:scene3d>
        </p:spPr>
      </p:pic>
      <p:sp>
        <p:nvSpPr>
          <p:cNvPr id="3" name="TextBox 2"/>
          <p:cNvSpPr txBox="1"/>
          <p:nvPr/>
        </p:nvSpPr>
        <p:spPr>
          <a:xfrm>
            <a:off x="609600" y="5486400"/>
            <a:ext cx="7620000" cy="923330"/>
          </a:xfrm>
          <a:prstGeom prst="rect">
            <a:avLst/>
          </a:prstGeom>
          <a:noFill/>
        </p:spPr>
        <p:txBody>
          <a:bodyPr wrap="square" rtlCol="0">
            <a:spAutoFit/>
          </a:bodyPr>
          <a:lstStyle/>
          <a:p>
            <a:pPr>
              <a:tabLst>
                <a:tab pos="1255713" algn="l"/>
              </a:tabLst>
            </a:pPr>
            <a:r>
              <a:rPr lang="en-US" b="1" dirty="0" smtClean="0">
                <a:solidFill>
                  <a:srgbClr val="FFC000"/>
                </a:solidFill>
                <a:latin typeface="Segoe" pitchFamily="34" charset="0"/>
              </a:rPr>
              <a:t>Carl Zeiss</a:t>
            </a:r>
          </a:p>
          <a:p>
            <a:pPr>
              <a:tabLst>
                <a:tab pos="1255713" algn="l"/>
              </a:tabLst>
            </a:pPr>
            <a:r>
              <a:rPr lang="en-US" dirty="0" smtClean="0">
                <a:solidFill>
                  <a:schemeClr val="bg1"/>
                </a:solidFill>
                <a:latin typeface="Segoe" pitchFamily="34" charset="0"/>
              </a:rPr>
              <a:t>Medical imaging analysis</a:t>
            </a:r>
          </a:p>
          <a:p>
            <a:pPr>
              <a:tabLst>
                <a:tab pos="1255713" algn="l"/>
              </a:tabLst>
            </a:pPr>
            <a:endParaRPr lang="en-US" dirty="0">
              <a:solidFill>
                <a:schemeClr val="bg1"/>
              </a:solidFill>
              <a:latin typeface="Segoe" pitchFamily="34" charset="0"/>
            </a:endParaRPr>
          </a:p>
        </p:txBody>
      </p:sp>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4578" name="Picture 2" descr="http://thewpfblog.com/images/yahoo1.jpg"/>
          <p:cNvPicPr>
            <a:picLocks noChangeAspect="1" noChangeArrowheads="1"/>
          </p:cNvPicPr>
          <p:nvPr/>
        </p:nvPicPr>
        <p:blipFill>
          <a:blip r:embed="rId2"/>
          <a:srcRect/>
          <a:stretch>
            <a:fillRect/>
          </a:stretch>
        </p:blipFill>
        <p:spPr bwMode="auto">
          <a:xfrm>
            <a:off x="2286000" y="228600"/>
            <a:ext cx="6610350" cy="4963009"/>
          </a:xfrm>
          <a:prstGeom prst="rect">
            <a:avLst/>
          </a:prstGeom>
          <a:noFill/>
          <a:ln w="38100">
            <a:noFill/>
            <a:miter lim="800000"/>
            <a:headEnd/>
            <a:tailEnd/>
          </a:ln>
          <a:effectLst>
            <a:reflection blurRad="6350" stA="52000" endA="300" endPos="35000" dir="5400000" sy="-100000" algn="bl" rotWithShape="0"/>
          </a:effectLst>
          <a:scene3d>
            <a:camera prst="perspectiveRight" fov="600000">
              <a:rot lat="0" lon="20400000" rev="0"/>
            </a:camera>
            <a:lightRig rig="threePt" dir="t"/>
          </a:scene3d>
        </p:spPr>
      </p:pic>
      <p:sp>
        <p:nvSpPr>
          <p:cNvPr id="3" name="TextBox 2"/>
          <p:cNvSpPr txBox="1"/>
          <p:nvPr/>
        </p:nvSpPr>
        <p:spPr>
          <a:xfrm>
            <a:off x="609600" y="5486400"/>
            <a:ext cx="8382000" cy="646331"/>
          </a:xfrm>
          <a:prstGeom prst="rect">
            <a:avLst/>
          </a:prstGeom>
          <a:noFill/>
        </p:spPr>
        <p:txBody>
          <a:bodyPr wrap="square" rtlCol="0">
            <a:spAutoFit/>
          </a:bodyPr>
          <a:lstStyle/>
          <a:p>
            <a:pPr>
              <a:tabLst>
                <a:tab pos="1255713" algn="l"/>
              </a:tabLst>
            </a:pPr>
            <a:r>
              <a:rPr lang="en-US" b="1" dirty="0" smtClean="0">
                <a:solidFill>
                  <a:srgbClr val="FFC000"/>
                </a:solidFill>
                <a:latin typeface="Segoe" pitchFamily="34" charset="0"/>
              </a:rPr>
              <a:t>Yahoo</a:t>
            </a:r>
          </a:p>
          <a:p>
            <a:pPr>
              <a:tabLst>
                <a:tab pos="1255713" algn="l"/>
              </a:tabLst>
            </a:pPr>
            <a:r>
              <a:rPr lang="en-US" dirty="0" smtClean="0">
                <a:latin typeface="Segoe" pitchFamily="34" charset="0"/>
              </a:rPr>
              <a:t>Next-generation instant messaging client</a:t>
            </a:r>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609600" y="5486400"/>
            <a:ext cx="8001000" cy="646331"/>
          </a:xfrm>
          <a:prstGeom prst="rect">
            <a:avLst/>
          </a:prstGeom>
          <a:noFill/>
        </p:spPr>
        <p:txBody>
          <a:bodyPr wrap="square" rtlCol="0">
            <a:spAutoFit/>
          </a:bodyPr>
          <a:lstStyle/>
          <a:p>
            <a:pPr>
              <a:tabLst>
                <a:tab pos="1255713" algn="l"/>
              </a:tabLst>
            </a:pPr>
            <a:r>
              <a:rPr lang="en-US" b="1" dirty="0" smtClean="0">
                <a:solidFill>
                  <a:srgbClr val="FFC000"/>
                </a:solidFill>
                <a:latin typeface="Segoe" pitchFamily="34" charset="0"/>
              </a:rPr>
              <a:t>Iconics</a:t>
            </a:r>
            <a:endParaRPr lang="en-US" b="1" dirty="0" smtClean="0">
              <a:solidFill>
                <a:srgbClr val="FFC000"/>
              </a:solidFill>
              <a:latin typeface="Segoe" pitchFamily="34" charset="0"/>
            </a:endParaRPr>
          </a:p>
          <a:p>
            <a:pPr>
              <a:tabLst>
                <a:tab pos="1255713" algn="l"/>
              </a:tabLst>
            </a:pPr>
            <a:r>
              <a:rPr lang="en-US" dirty="0" smtClean="0">
                <a:latin typeface="Segoe" pitchFamily="34" charset="0"/>
              </a:rPr>
              <a:t>Real-time manufacturing visualizations</a:t>
            </a:r>
            <a:endParaRPr lang="en-US" dirty="0" smtClean="0">
              <a:latin typeface="Segoe" pitchFamily="34" charset="0"/>
            </a:endParaRPr>
          </a:p>
        </p:txBody>
      </p:sp>
      <p:pic>
        <p:nvPicPr>
          <p:cNvPr id="1027" name="Picture 3" descr="C:\Users\tims\AppData\Local\Microsoft\Windows\Temporary Internet Files\Content.Outlook\C0FSHG32\Workbench.jpg"/>
          <p:cNvPicPr>
            <a:picLocks noChangeAspect="1" noChangeArrowheads="1"/>
          </p:cNvPicPr>
          <p:nvPr/>
        </p:nvPicPr>
        <p:blipFill>
          <a:blip r:embed="rId2"/>
          <a:srcRect/>
          <a:stretch>
            <a:fillRect/>
          </a:stretch>
        </p:blipFill>
        <p:spPr bwMode="auto">
          <a:xfrm>
            <a:off x="1651884" y="259308"/>
            <a:ext cx="7122446" cy="5363570"/>
          </a:xfrm>
          <a:prstGeom prst="rect">
            <a:avLst/>
          </a:prstGeom>
          <a:noFill/>
          <a:ln w="38100">
            <a:noFill/>
            <a:miter lim="800000"/>
            <a:headEnd/>
            <a:tailEnd/>
          </a:ln>
          <a:effectLst>
            <a:reflection blurRad="6350" stA="52000" endA="300" endPos="35000" dir="5400000" sy="-100000" algn="bl" rotWithShape="0"/>
          </a:effectLst>
          <a:scene3d>
            <a:camera prst="perspectiveRight" fov="600000">
              <a:rot lat="0" lon="20400000" rev="0"/>
            </a:camera>
            <a:lightRig rig="threePt" dir="t"/>
          </a:scene3d>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srcRect t="2265" b="484"/>
          <a:stretch>
            <a:fillRect/>
          </a:stretch>
        </p:blipFill>
        <p:spPr bwMode="auto">
          <a:xfrm>
            <a:off x="3505200" y="2286000"/>
            <a:ext cx="5477492" cy="3246120"/>
          </a:xfrm>
          <a:prstGeom prst="rect">
            <a:avLst/>
          </a:prstGeom>
          <a:noFill/>
          <a:ln w="38100">
            <a:noFill/>
            <a:miter lim="800000"/>
            <a:headEnd/>
            <a:tailEnd/>
          </a:ln>
          <a:effectLst>
            <a:reflection blurRad="6350" stA="52000" endA="300" endPos="35000" dir="5400000" sy="-100000" algn="bl" rotWithShape="0"/>
          </a:effectLst>
          <a:scene3d>
            <a:camera prst="perspectiveRight" fov="600000">
              <a:rot lat="0" lon="20400000" rev="0"/>
            </a:camera>
            <a:lightRig rig="threePt" dir="t"/>
          </a:scene3d>
        </p:spPr>
      </p:pic>
      <p:sp>
        <p:nvSpPr>
          <p:cNvPr id="3" name="TextBox 2"/>
          <p:cNvSpPr txBox="1"/>
          <p:nvPr/>
        </p:nvSpPr>
        <p:spPr>
          <a:xfrm>
            <a:off x="609600" y="5486400"/>
            <a:ext cx="7620000" cy="646331"/>
          </a:xfrm>
          <a:prstGeom prst="rect">
            <a:avLst/>
          </a:prstGeom>
          <a:noFill/>
        </p:spPr>
        <p:txBody>
          <a:bodyPr wrap="square" rtlCol="0">
            <a:spAutoFit/>
          </a:bodyPr>
          <a:lstStyle/>
          <a:p>
            <a:pPr>
              <a:tabLst>
                <a:tab pos="1255713" algn="l"/>
              </a:tabLst>
            </a:pPr>
            <a:r>
              <a:rPr lang="en-US" b="1" dirty="0" smtClean="0">
                <a:solidFill>
                  <a:srgbClr val="FFC000"/>
                </a:solidFill>
                <a:latin typeface="Segoe" pitchFamily="34" charset="0"/>
              </a:rPr>
              <a:t>Areva </a:t>
            </a:r>
          </a:p>
          <a:p>
            <a:pPr>
              <a:tabLst>
                <a:tab pos="1255713" algn="l"/>
              </a:tabLst>
            </a:pPr>
            <a:r>
              <a:rPr lang="en-US" dirty="0" smtClean="0">
                <a:latin typeface="Segoe" pitchFamily="34" charset="0"/>
              </a:rPr>
              <a:t>Monitoring and controlling the electricity power grid</a:t>
            </a:r>
          </a:p>
        </p:txBody>
      </p:sp>
      <p:pic>
        <p:nvPicPr>
          <p:cNvPr id="4098" name="Picture 2"/>
          <p:cNvPicPr>
            <a:picLocks noChangeAspect="1" noChangeArrowheads="1"/>
          </p:cNvPicPr>
          <p:nvPr/>
        </p:nvPicPr>
        <p:blipFill>
          <a:blip r:embed="rId3" cstate="print"/>
          <a:srcRect t="2279" b="627"/>
          <a:stretch>
            <a:fillRect/>
          </a:stretch>
        </p:blipFill>
        <p:spPr bwMode="auto">
          <a:xfrm>
            <a:off x="152400" y="152400"/>
            <a:ext cx="5486400" cy="3246120"/>
          </a:xfrm>
          <a:prstGeom prst="rect">
            <a:avLst/>
          </a:prstGeom>
          <a:noFill/>
          <a:ln w="38100">
            <a:noFill/>
            <a:miter lim="800000"/>
            <a:headEnd/>
            <a:tailEnd/>
          </a:ln>
          <a:effectLst>
            <a:reflection blurRad="6350" stA="52000" endA="300" endPos="35000" dir="5400000" sy="-100000" algn="bl" rotWithShape="0"/>
          </a:effectLst>
          <a:scene3d>
            <a:camera prst="perspectiveRight" fov="600000">
              <a:rot lat="0" lon="20400000" rev="0"/>
            </a:camera>
            <a:lightRig rig="threePt" dir="t"/>
          </a:scene3d>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01_accueil_xbox"/>
          <p:cNvPicPr/>
          <p:nvPr/>
        </p:nvPicPr>
        <p:blipFill>
          <a:blip r:embed="rId2"/>
          <a:srcRect/>
          <a:stretch>
            <a:fillRect/>
          </a:stretch>
        </p:blipFill>
        <p:spPr bwMode="auto">
          <a:xfrm>
            <a:off x="2057400" y="76200"/>
            <a:ext cx="4600575" cy="3467100"/>
          </a:xfrm>
          <a:prstGeom prst="rect">
            <a:avLst/>
          </a:prstGeom>
          <a:noFill/>
          <a:ln w="38100">
            <a:noFill/>
            <a:miter lim="800000"/>
            <a:headEnd/>
            <a:tailEnd/>
          </a:ln>
          <a:effectLst>
            <a:reflection blurRad="6350" stA="52000" endA="300" endPos="35000" dir="5400000" sy="-100000" algn="bl" rotWithShape="0"/>
          </a:effectLst>
          <a:scene3d>
            <a:camera prst="perspectiveRight" fov="600000">
              <a:rot lat="0" lon="20400000" rev="0"/>
            </a:camera>
            <a:lightRig rig="threePt" dir="t"/>
          </a:scene3d>
        </p:spPr>
      </p:pic>
      <p:pic>
        <p:nvPicPr>
          <p:cNvPr id="4" name="Picture 3" descr="05_comparateur"/>
          <p:cNvPicPr/>
          <p:nvPr/>
        </p:nvPicPr>
        <p:blipFill>
          <a:blip r:embed="rId3"/>
          <a:srcRect/>
          <a:stretch>
            <a:fillRect/>
          </a:stretch>
        </p:blipFill>
        <p:spPr bwMode="auto">
          <a:xfrm>
            <a:off x="4419600" y="2819400"/>
            <a:ext cx="4391025" cy="3295650"/>
          </a:xfrm>
          <a:prstGeom prst="rect">
            <a:avLst/>
          </a:prstGeom>
          <a:noFill/>
          <a:ln w="38100">
            <a:noFill/>
            <a:miter lim="800000"/>
            <a:headEnd/>
            <a:tailEnd/>
          </a:ln>
          <a:effectLst>
            <a:reflection blurRad="6350" stA="52000" endA="300" endPos="35000" dir="5400000" sy="-100000" algn="bl" rotWithShape="0"/>
          </a:effectLst>
          <a:scene3d>
            <a:camera prst="perspectiveRight" fov="600000">
              <a:rot lat="0" lon="20400000" rev="0"/>
            </a:camera>
            <a:lightRig rig="threePt" dir="t"/>
          </a:scene3d>
        </p:spPr>
      </p:pic>
      <p:sp>
        <p:nvSpPr>
          <p:cNvPr id="5" name="TextBox 4"/>
          <p:cNvSpPr txBox="1"/>
          <p:nvPr/>
        </p:nvSpPr>
        <p:spPr>
          <a:xfrm>
            <a:off x="609600" y="5486400"/>
            <a:ext cx="7543800" cy="646331"/>
          </a:xfrm>
          <a:prstGeom prst="rect">
            <a:avLst/>
          </a:prstGeom>
          <a:noFill/>
        </p:spPr>
        <p:txBody>
          <a:bodyPr wrap="square" rtlCol="0">
            <a:spAutoFit/>
          </a:bodyPr>
          <a:lstStyle/>
          <a:p>
            <a:pPr>
              <a:tabLst>
                <a:tab pos="1255713" algn="l"/>
              </a:tabLst>
            </a:pPr>
            <a:r>
              <a:rPr lang="en-US" b="1" dirty="0" smtClean="0">
                <a:solidFill>
                  <a:srgbClr val="FFC000"/>
                </a:solidFill>
                <a:latin typeface="Segoe" pitchFamily="34" charset="0"/>
              </a:rPr>
              <a:t>fnac.com</a:t>
            </a:r>
          </a:p>
          <a:p>
            <a:pPr>
              <a:tabLst>
                <a:tab pos="1255713" algn="l"/>
              </a:tabLst>
            </a:pPr>
            <a:r>
              <a:rPr lang="en-US" dirty="0" smtClean="0">
                <a:latin typeface="Segoe" pitchFamily="34" charset="0"/>
              </a:rPr>
              <a:t>French Technology Retailer</a:t>
            </a:r>
          </a:p>
        </p:txBody>
      </p:sp>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4|44.2|16.6|32.3|12.4"/>
</p:tagLst>
</file>

<file path=ppt/theme/theme1.xml><?xml version="1.0" encoding="utf-8"?>
<a:theme xmlns:a="http://schemas.openxmlformats.org/drawingml/2006/main" name="Client Platform Template">
  <a:themeElements>
    <a:clrScheme name="Custom 22">
      <a:dk1>
        <a:srgbClr val="000000"/>
      </a:dk1>
      <a:lt1>
        <a:srgbClr val="FFFFFF"/>
      </a:lt1>
      <a:dk2>
        <a:srgbClr val="125CA7"/>
      </a:dk2>
      <a:lt2>
        <a:srgbClr val="E5F1F7"/>
      </a:lt2>
      <a:accent1>
        <a:srgbClr val="BFE7F7"/>
      </a:accent1>
      <a:accent2>
        <a:srgbClr val="54B0E2"/>
      </a:accent2>
      <a:accent3>
        <a:srgbClr val="E8E8E2"/>
      </a:accent3>
      <a:accent4>
        <a:srgbClr val="9CF008"/>
      </a:accent4>
      <a:accent5>
        <a:srgbClr val="817C77"/>
      </a:accent5>
      <a:accent6>
        <a:srgbClr val="F47E3F"/>
      </a:accent6>
      <a:hlink>
        <a:srgbClr val="54B0E2"/>
      </a:hlink>
      <a:folHlink>
        <a:srgbClr val="F47E3F"/>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UX Summit Template</Template>
  <TotalTime>280</TotalTime>
  <Words>3506</Words>
  <Application>Microsoft Office PowerPoint</Application>
  <PresentationFormat>On-screen Show (4:3)</PresentationFormat>
  <Paragraphs>337</Paragraphs>
  <Slides>28</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Segoe Light</vt:lpstr>
      <vt:lpstr>Segoe</vt:lpstr>
      <vt:lpstr>Calibri</vt:lpstr>
      <vt:lpstr>Consolas</vt:lpstr>
      <vt:lpstr>Wingdings</vt:lpstr>
      <vt:lpstr>Times New Roman</vt:lpstr>
      <vt:lpstr>Client Platform Template</vt:lpstr>
      <vt:lpstr>Slide 1</vt:lpstr>
      <vt:lpstr>Why Windows Presentation Foundation?</vt:lpstr>
      <vt:lpstr>Windows Presentation Foundation</vt:lpstr>
      <vt:lpstr>Slide 4</vt:lpstr>
      <vt:lpstr>Slide 5</vt:lpstr>
      <vt:lpstr>Slide 6</vt:lpstr>
      <vt:lpstr>Slide 7</vt:lpstr>
      <vt:lpstr>Slide 8</vt:lpstr>
      <vt:lpstr>Slide 9</vt:lpstr>
      <vt:lpstr>WPF Technical Overview</vt:lpstr>
      <vt:lpstr>Slide 11</vt:lpstr>
      <vt:lpstr>Key Platform Concepts</vt:lpstr>
      <vt:lpstr>XAML: Declarative Programming for Windows</vt:lpstr>
      <vt:lpstr>Controls, Templates, Styles &amp; Resources, Layouts, Animation</vt:lpstr>
      <vt:lpstr>Data Binding</vt:lpstr>
      <vt:lpstr>Integrated Vector-based  Graphics and Composition</vt:lpstr>
      <vt:lpstr>2D Graphics, 3D Graphics, Imaging</vt:lpstr>
      <vt:lpstr>Audio &amp; Video</vt:lpstr>
      <vt:lpstr>New Document Technologies</vt:lpstr>
      <vt:lpstr>ClearType</vt:lpstr>
      <vt:lpstr>ClearType</vt:lpstr>
      <vt:lpstr>Typography</vt:lpstr>
      <vt:lpstr>Flow Content</vt:lpstr>
      <vt:lpstr>File Packaging Conventions</vt:lpstr>
      <vt:lpstr>Windows Presentation Foundation 3.5</vt:lpstr>
      <vt:lpstr>Top 10 New Features in WPF 3.5</vt:lpstr>
      <vt:lpstr>WPF Resources</vt:lpstr>
      <vt:lpstr>Slide 28</vt:lpstr>
    </vt:vector>
  </TitlesOfParts>
  <Manager>&lt;Content Manager Name Here&gt;</Manager>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WPF as a Platform</dc:title>
  <dc:subject>Event Name here</dc:subject>
  <dc:creator>Tim Sneath</dc:creator>
  <dc:description>Template: Updated by Kaylee McAvoy, Silver Fox Productions
Formatting:
Event Date:
Event Location:
Audience:</dc:description>
  <cp:lastModifiedBy>Tim Sneath</cp:lastModifiedBy>
  <cp:revision>31</cp:revision>
  <dcterms:created xsi:type="dcterms:W3CDTF">2007-04-27T17:10:22Z</dcterms:created>
  <dcterms:modified xsi:type="dcterms:W3CDTF">2007-10-05T17:48:07Z</dcterms:modified>
</cp:coreProperties>
</file>